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3" r:id="rId8"/>
    <p:sldId id="264" r:id="rId9"/>
    <p:sldId id="291" r:id="rId10"/>
    <p:sldId id="270" r:id="rId11"/>
    <p:sldId id="271" r:id="rId12"/>
    <p:sldId id="292" r:id="rId13"/>
    <p:sldId id="293" r:id="rId14"/>
    <p:sldId id="277" r:id="rId16"/>
    <p:sldId id="308" r:id="rId17"/>
    <p:sldId id="309" r:id="rId18"/>
    <p:sldId id="311" r:id="rId19"/>
    <p:sldId id="284" r:id="rId20"/>
    <p:sldId id="285" r:id="rId21"/>
    <p:sldId id="290" r:id="rId22"/>
  </p:sldIdLst>
  <p:sldSz cx="12192000" cy="6858000"/>
  <p:notesSz cx="6858000" cy="91440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86483" autoAdjust="0"/>
  </p:normalViewPr>
  <p:slideViewPr>
    <p:cSldViewPr snapToGrid="0" showGuides="1">
      <p:cViewPr>
        <p:scale>
          <a:sx n="60" d="100"/>
          <a:sy n="60" d="100"/>
        </p:scale>
        <p:origin x="348" y="576"/>
      </p:cViewPr>
      <p:guideLst>
        <p:guide pos="416"/>
        <p:guide pos="7256"/>
        <p:guide orient="horz" pos="648"/>
        <p:guide orient="horz" pos="712"/>
        <p:guide orient="horz" pos="38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png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 matchingName="Title Slid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-2" y="0"/>
            <a:ext cx="12192000" cy="6858000"/>
            <a:chOff x="-2" y="0"/>
            <a:chExt cx="12192000" cy="6858000"/>
          </a:xfrm>
        </p:grpSpPr>
        <p:grpSp>
          <p:nvGrpSpPr>
            <p:cNvPr id="23" name="组合 22"/>
            <p:cNvGrpSpPr/>
            <p:nvPr/>
          </p:nvGrpSpPr>
          <p:grpSpPr>
            <a:xfrm>
              <a:off x="-2" y="0"/>
              <a:ext cx="12192000" cy="6858000"/>
              <a:chOff x="-2" y="0"/>
              <a:chExt cx="12192000" cy="6858000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-2" y="0"/>
                <a:ext cx="12192000" cy="6858000"/>
              </a:xfrm>
              <a:prstGeom prst="rect">
                <a:avLst/>
              </a:prstGeom>
              <a:blipFill>
                <a:blip r:embed="rId2" cstate="print"/>
                <a:srcRect/>
                <a:stretch>
                  <a:fillRect b="-1849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-2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25000">
                    <a:schemeClr val="accent1">
                      <a:alpha val="90000"/>
                    </a:schemeClr>
                  </a:gs>
                  <a:gs pos="100000">
                    <a:schemeClr val="accent1">
                      <a:alpha val="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3" name="直接连接符 12"/>
            <p:cNvCxnSpPr/>
            <p:nvPr/>
          </p:nvCxnSpPr>
          <p:spPr>
            <a:xfrm>
              <a:off x="660400" y="1130300"/>
              <a:ext cx="0" cy="3780000"/>
            </a:xfrm>
            <a:prstGeom prst="line">
              <a:avLst/>
            </a:prstGeom>
            <a:ln w="12700">
              <a:solidFill>
                <a:srgbClr val="FFFFFF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组合 29"/>
            <p:cNvGrpSpPr/>
            <p:nvPr/>
          </p:nvGrpSpPr>
          <p:grpSpPr>
            <a:xfrm>
              <a:off x="509650" y="5922000"/>
              <a:ext cx="11160000" cy="936000"/>
              <a:chOff x="509650" y="5922000"/>
              <a:chExt cx="11160000" cy="936000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09650" y="5922000"/>
                <a:ext cx="11160000" cy="936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4" name="组合 23"/>
              <p:cNvGrpSpPr/>
              <p:nvPr/>
            </p:nvGrpSpPr>
            <p:grpSpPr>
              <a:xfrm>
                <a:off x="772426" y="6194225"/>
                <a:ext cx="726154" cy="311943"/>
                <a:chOff x="10735816" y="673102"/>
                <a:chExt cx="726154" cy="311943"/>
              </a:xfrm>
            </p:grpSpPr>
            <p:sp>
              <p:nvSpPr>
                <p:cNvPr id="25" name="椭圆 24"/>
                <p:cNvSpPr/>
                <p:nvPr/>
              </p:nvSpPr>
              <p:spPr>
                <a:xfrm flipH="1">
                  <a:off x="10735816" y="673102"/>
                  <a:ext cx="311943" cy="311943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accent1"/>
                  </a:solidFill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350" dirty="0"/>
                </a:p>
              </p:txBody>
            </p:sp>
            <p:sp>
              <p:nvSpPr>
                <p:cNvPr id="26" name="任意多边形 25"/>
                <p:cNvSpPr/>
                <p:nvPr/>
              </p:nvSpPr>
              <p:spPr>
                <a:xfrm rot="16200000">
                  <a:off x="10836184" y="802480"/>
                  <a:ext cx="111208" cy="53186"/>
                </a:xfrm>
                <a:custGeom>
                  <a:avLst/>
                  <a:gdLst>
                    <a:gd name="connsiteX0" fmla="*/ 0 w 109537"/>
                    <a:gd name="connsiteY0" fmla="*/ 50006 h 52387"/>
                    <a:gd name="connsiteX1" fmla="*/ 57150 w 109537"/>
                    <a:gd name="connsiteY1" fmla="*/ 0 h 52387"/>
                    <a:gd name="connsiteX2" fmla="*/ 109537 w 109537"/>
                    <a:gd name="connsiteY2" fmla="*/ 52387 h 52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9537" h="52387">
                      <a:moveTo>
                        <a:pt x="0" y="50006"/>
                      </a:moveTo>
                      <a:lnTo>
                        <a:pt x="57150" y="0"/>
                      </a:lnTo>
                      <a:lnTo>
                        <a:pt x="109537" y="52387"/>
                      </a:lnTo>
                    </a:path>
                  </a:pathLst>
                </a:custGeom>
                <a:noFill/>
                <a:ln w="1905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7" name="椭圆 26"/>
                <p:cNvSpPr/>
                <p:nvPr/>
              </p:nvSpPr>
              <p:spPr>
                <a:xfrm rot="10800000" flipH="1" flipV="1">
                  <a:off x="11150027" y="673102"/>
                  <a:ext cx="311943" cy="311943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1"/>
                  </a:solidFill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350" dirty="0"/>
                </a:p>
              </p:txBody>
            </p:sp>
            <p:sp>
              <p:nvSpPr>
                <p:cNvPr id="28" name="任意多边形 27"/>
                <p:cNvSpPr/>
                <p:nvPr/>
              </p:nvSpPr>
              <p:spPr>
                <a:xfrm rot="16200000" flipV="1">
                  <a:off x="11250394" y="802480"/>
                  <a:ext cx="111208" cy="53186"/>
                </a:xfrm>
                <a:custGeom>
                  <a:avLst/>
                  <a:gdLst>
                    <a:gd name="connsiteX0" fmla="*/ 0 w 109537"/>
                    <a:gd name="connsiteY0" fmla="*/ 50006 h 52387"/>
                    <a:gd name="connsiteX1" fmla="*/ 57150 w 109537"/>
                    <a:gd name="connsiteY1" fmla="*/ 0 h 52387"/>
                    <a:gd name="connsiteX2" fmla="*/ 109537 w 109537"/>
                    <a:gd name="connsiteY2" fmla="*/ 52387 h 52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9537" h="52387">
                      <a:moveTo>
                        <a:pt x="0" y="50006"/>
                      </a:moveTo>
                      <a:lnTo>
                        <a:pt x="57150" y="0"/>
                      </a:lnTo>
                      <a:lnTo>
                        <a:pt x="109537" y="52387"/>
                      </a:lnTo>
                    </a:path>
                  </a:pathLst>
                </a:custGeom>
                <a:noFill/>
                <a:ln w="1905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  <p:sp>
          <p:nvSpPr>
            <p:cNvPr id="29" name="文本框 28"/>
            <p:cNvSpPr txBox="1"/>
            <p:nvPr/>
          </p:nvSpPr>
          <p:spPr>
            <a:xfrm>
              <a:off x="9914021" y="562938"/>
              <a:ext cx="1604879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b="1"/>
                <a:t>LOGO </a:t>
              </a:r>
              <a:r>
                <a:rPr lang="en-US" altLang="zh-CN" sz="1600"/>
                <a:t>HERE</a:t>
              </a:r>
              <a:endParaRPr lang="zh-CN" altLang="en-US" sz="1600" dirty="0"/>
            </a:p>
          </p:txBody>
        </p:sp>
      </p:grpSp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913837" y="1130300"/>
            <a:ext cx="7200000" cy="2340000"/>
          </a:xfrm>
          <a:prstGeom prst="rect">
            <a:avLst/>
          </a:prstGeom>
        </p:spPr>
        <p:txBody>
          <a:bodyPr wrap="square" anchor="b">
            <a:normAutofit/>
          </a:bodyPr>
          <a:lstStyle>
            <a:lvl1pPr>
              <a:lnSpc>
                <a:spcPct val="100000"/>
              </a:lnSpc>
              <a:defRPr sz="54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Click to add title</a:t>
            </a:r>
            <a:endParaRPr lang="en-US" dirty="0"/>
          </a:p>
        </p:txBody>
      </p:sp>
      <p:sp>
        <p:nvSpPr>
          <p:cNvPr id="9" name="副标题 8"/>
          <p:cNvSpPr>
            <a:spLocks noGrp="1"/>
          </p:cNvSpPr>
          <p:nvPr>
            <p:ph type="subTitle" sz="quarter" idx="1" hasCustomPrompt="1"/>
          </p:nvPr>
        </p:nvSpPr>
        <p:spPr>
          <a:xfrm>
            <a:off x="913837" y="3583190"/>
            <a:ext cx="7200000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l">
              <a:lnSpc>
                <a:spcPct val="100000"/>
              </a:lnSpc>
              <a:buNone/>
              <a:defRPr lang="en-US" sz="2400" dirty="0">
                <a:solidFill>
                  <a:srgbClr val="FFFFFF">
                    <a:alpha val="70000"/>
                  </a:srgbClr>
                </a:solidFill>
                <a:latin typeface="+mj-lt"/>
              </a:defRPr>
            </a:lvl1pPr>
          </a:lstStyle>
          <a:p>
            <a:pPr lvl="0"/>
            <a:r>
              <a:rPr lang="zh-CN" altLang="en-US" dirty="0"/>
              <a:t>Click to add subtitle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7198900" y="6170196"/>
            <a:ext cx="4320000" cy="360000"/>
          </a:xfrm>
          <a:prstGeom prst="rect">
            <a:avLst/>
          </a:prstGeom>
        </p:spPr>
        <p:txBody>
          <a:bodyPr wrap="square" lIns="90000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200">
                <a:solidFill>
                  <a:srgbClr val="000000"/>
                </a:solidFill>
              </a:defRPr>
            </a:lvl1pPr>
          </a:lstStyle>
          <a:p>
            <a:pPr lvl="0"/>
            <a:r>
              <a:rPr lang="zh-CN" altLang="en-US" dirty="0"/>
              <a:t>Presenter name</a:t>
            </a:r>
            <a:endParaRPr 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2728150" y="6170196"/>
            <a:ext cx="4320000" cy="360000"/>
          </a:xfrm>
          <a:prstGeom prst="rect">
            <a:avLst/>
          </a:prstGeom>
        </p:spPr>
        <p:txBody>
          <a:bodyPr wrap="non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200">
                <a:solidFill>
                  <a:srgbClr val="000000"/>
                </a:solidFill>
              </a:defRPr>
            </a:lvl1pPr>
          </a:lstStyle>
          <a:p>
            <a:pPr lvl="0"/>
            <a:r>
              <a:rPr lang="zh-CN" altLang="en-US" dirty="0"/>
              <a:t>20XX.XX.XX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CN" altLang="en-US" dirty="0"/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CN" altLang="en-US" dirty="0"/>
              <a:t>Click to add text</a:t>
            </a:r>
            <a:endParaRPr lang="en-US" dirty="0"/>
          </a:p>
          <a:p>
            <a:pPr lvl="1"/>
            <a:r>
              <a:rPr lang="zh-CN" altLang="en-US" dirty="0"/>
              <a:t>Second level</a:t>
            </a:r>
            <a:endParaRPr lang="en-US" dirty="0"/>
          </a:p>
          <a:p>
            <a:pPr lvl="2"/>
            <a:r>
              <a:rPr lang="zh-CN" altLang="en-US" dirty="0"/>
              <a:t>Third level</a:t>
            </a:r>
            <a:endParaRPr lang="en-US" dirty="0"/>
          </a:p>
          <a:p>
            <a:pPr lvl="3"/>
            <a:r>
              <a:rPr lang="zh-CN" altLang="en-US" dirty="0"/>
              <a:t>Fourth level</a:t>
            </a:r>
            <a:endParaRPr lang="en-US" dirty="0"/>
          </a:p>
          <a:p>
            <a:pPr lvl="4"/>
            <a:r>
              <a:rPr lang="zh-CN" altLang="en-US" dirty="0"/>
              <a:t>Fifth level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matchingName="Agenda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-2" y="0"/>
            <a:ext cx="12192000" cy="6858000"/>
            <a:chOff x="-2" y="0"/>
            <a:chExt cx="12192000" cy="6858000"/>
          </a:xfrm>
        </p:grpSpPr>
        <p:grpSp>
          <p:nvGrpSpPr>
            <p:cNvPr id="14" name="组合 13"/>
            <p:cNvGrpSpPr/>
            <p:nvPr/>
          </p:nvGrpSpPr>
          <p:grpSpPr>
            <a:xfrm>
              <a:off x="-2" y="0"/>
              <a:ext cx="12192000" cy="6858000"/>
              <a:chOff x="-2" y="0"/>
              <a:chExt cx="12192000" cy="685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-2" y="0"/>
                <a:ext cx="12192000" cy="6858000"/>
              </a:xfrm>
              <a:prstGeom prst="rect">
                <a:avLst/>
              </a:prstGeom>
              <a:blipFill>
                <a:blip r:embed="rId2" cstate="print"/>
                <a:srcRect/>
                <a:stretch>
                  <a:fillRect b="-1849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-2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25000">
                    <a:schemeClr val="accent1">
                      <a:alpha val="90000"/>
                    </a:schemeClr>
                  </a:gs>
                  <a:gs pos="100000">
                    <a:schemeClr val="accent1">
                      <a:alpha val="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660400" y="1130300"/>
              <a:ext cx="0" cy="3780000"/>
            </a:xfrm>
            <a:prstGeom prst="line">
              <a:avLst/>
            </a:prstGeom>
            <a:ln w="12700">
              <a:solidFill>
                <a:srgbClr val="FFFFFF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929650" y="1130300"/>
              <a:ext cx="7740000" cy="5003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660400" y="5822157"/>
              <a:ext cx="726154" cy="311943"/>
              <a:chOff x="10735816" y="673102"/>
              <a:chExt cx="726154" cy="311943"/>
            </a:xfrm>
          </p:grpSpPr>
          <p:sp>
            <p:nvSpPr>
              <p:cNvPr id="21" name="椭圆 20"/>
              <p:cNvSpPr/>
              <p:nvPr/>
            </p:nvSpPr>
            <p:spPr>
              <a:xfrm flipH="1">
                <a:off x="10735816" y="673102"/>
                <a:ext cx="311943" cy="311943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solidFill>
                  <a:srgbClr val="FFFFFF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/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 rot="16200000">
                <a:off x="10836184" y="802480"/>
                <a:ext cx="111208" cy="53186"/>
              </a:xfrm>
              <a:custGeom>
                <a:avLst/>
                <a:gdLst>
                  <a:gd name="connsiteX0" fmla="*/ 0 w 109537"/>
                  <a:gd name="connsiteY0" fmla="*/ 50006 h 52387"/>
                  <a:gd name="connsiteX1" fmla="*/ 57150 w 109537"/>
                  <a:gd name="connsiteY1" fmla="*/ 0 h 52387"/>
                  <a:gd name="connsiteX2" fmla="*/ 109537 w 109537"/>
                  <a:gd name="connsiteY2" fmla="*/ 52387 h 52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52387">
                    <a:moveTo>
                      <a:pt x="0" y="50006"/>
                    </a:moveTo>
                    <a:lnTo>
                      <a:pt x="57150" y="0"/>
                    </a:lnTo>
                    <a:lnTo>
                      <a:pt x="109537" y="52387"/>
                    </a:lnTo>
                  </a:path>
                </a:pathLst>
              </a:cu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/>
              <p:cNvSpPr/>
              <p:nvPr/>
            </p:nvSpPr>
            <p:spPr>
              <a:xfrm rot="10800000" flipH="1" flipV="1">
                <a:off x="11150027" y="673102"/>
                <a:ext cx="311943" cy="311943"/>
              </a:xfrm>
              <a:prstGeom prst="ellipse">
                <a:avLst/>
              </a:prstGeom>
              <a:noFill/>
              <a:ln w="12700" cap="flat" cmpd="sng" algn="ctr">
                <a:solidFill>
                  <a:srgbClr val="FFFFFF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/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 rot="16200000" flipV="1">
                <a:off x="11250394" y="802480"/>
                <a:ext cx="111208" cy="53186"/>
              </a:xfrm>
              <a:custGeom>
                <a:avLst/>
                <a:gdLst>
                  <a:gd name="connsiteX0" fmla="*/ 0 w 109537"/>
                  <a:gd name="connsiteY0" fmla="*/ 50006 h 52387"/>
                  <a:gd name="connsiteX1" fmla="*/ 57150 w 109537"/>
                  <a:gd name="connsiteY1" fmla="*/ 0 h 52387"/>
                  <a:gd name="connsiteX2" fmla="*/ 109537 w 109537"/>
                  <a:gd name="connsiteY2" fmla="*/ 52387 h 52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52387">
                    <a:moveTo>
                      <a:pt x="0" y="50006"/>
                    </a:moveTo>
                    <a:lnTo>
                      <a:pt x="57150" y="0"/>
                    </a:lnTo>
                    <a:lnTo>
                      <a:pt x="109537" y="52387"/>
                    </a:lnTo>
                  </a:path>
                </a:pathLst>
              </a:custGeom>
              <a:noFill/>
              <a:ln w="1905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9914021" y="562938"/>
              <a:ext cx="1604879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b="1"/>
                <a:t>LOGO </a:t>
              </a:r>
              <a:r>
                <a:rPr lang="en-US" altLang="zh-CN" sz="1600"/>
                <a:t>HERE</a:t>
              </a:r>
              <a:endParaRPr lang="zh-CN" altLang="en-US" sz="1600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68975" y="1130300"/>
            <a:ext cx="2880000" cy="1440000"/>
          </a:xfrm>
          <a:prstGeom prst="rect">
            <a:avLst/>
          </a:prstGeom>
          <a:noFill/>
        </p:spPr>
        <p:txBody>
          <a:bodyPr anchor="t" anchorCtr="0">
            <a:normAutofit/>
          </a:bodyPr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Agenda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 hasCustomPrompt="1"/>
          </p:nvPr>
        </p:nvSpPr>
        <p:spPr>
          <a:xfrm>
            <a:off x="4379650" y="1562200"/>
            <a:ext cx="6840000" cy="4140000"/>
          </a:xfrm>
        </p:spPr>
        <p:txBody>
          <a:bodyPr numCol="1"/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>
                <a:solidFill>
                  <a:srgbClr val="000000"/>
                </a:solidFill>
              </a:defRPr>
            </a:lvl1pPr>
            <a:lvl2pPr marL="800100" indent="-342900">
              <a:lnSpc>
                <a:spcPct val="100000"/>
              </a:lnSpc>
              <a:buFont typeface="+mj-ea"/>
              <a:buAutoNum type="circleNumDbPlain"/>
              <a:defRPr>
                <a:solidFill>
                  <a:srgbClr val="000000"/>
                </a:solidFill>
              </a:defRPr>
            </a:lvl2pPr>
            <a:lvl3pPr marL="1257300" indent="-342900">
              <a:lnSpc>
                <a:spcPct val="100000"/>
              </a:lnSpc>
              <a:buFont typeface="+mj-lt"/>
              <a:buAutoNum type="alphaLcParenR"/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defRPr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zh-CN" altLang="en-US" dirty="0"/>
              <a:t>Click to add text</a:t>
            </a:r>
            <a:endParaRPr lang="en-US" dirty="0"/>
          </a:p>
          <a:p>
            <a:pPr lvl="1"/>
            <a:r>
              <a:rPr lang="zh-CN" altLang="en-US" dirty="0"/>
              <a:t>Second level</a:t>
            </a:r>
            <a:endParaRPr lang="en-US" dirty="0"/>
          </a:p>
          <a:p>
            <a:pPr lvl="2"/>
            <a:r>
              <a:rPr lang="zh-CN" altLang="en-US" dirty="0"/>
              <a:t>Third level</a:t>
            </a:r>
            <a:endParaRPr lang="en-US" dirty="0"/>
          </a:p>
          <a:p>
            <a:pPr lvl="3"/>
            <a:r>
              <a:rPr lang="zh-CN" altLang="en-US" dirty="0"/>
              <a:t>Fourth level</a:t>
            </a:r>
            <a:endParaRPr lang="en-US" dirty="0"/>
          </a:p>
          <a:p>
            <a:pPr lvl="4"/>
            <a:r>
              <a:rPr lang="zh-CN" altLang="en-US" dirty="0"/>
              <a:t>Fifth level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3929650" y="1130300"/>
            <a:ext cx="0" cy="4680000"/>
          </a:xfrm>
          <a:prstGeom prst="line">
            <a:avLst/>
          </a:prstGeom>
          <a:solidFill>
            <a:srgbClr val="FFCC00"/>
          </a:solidFill>
          <a:ln w="12700" cap="flat" cmpd="sng" algn="ctr">
            <a:solidFill>
              <a:schemeClr val="tx1"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 matchingName="Section Header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2" y="3850256"/>
            <a:ext cx="12192000" cy="3007744"/>
            <a:chOff x="-2" y="3850256"/>
            <a:chExt cx="12192000" cy="3007744"/>
          </a:xfrm>
        </p:grpSpPr>
        <p:sp>
          <p:nvSpPr>
            <p:cNvPr id="23" name="矩形 22"/>
            <p:cNvSpPr/>
            <p:nvPr/>
          </p:nvSpPr>
          <p:spPr>
            <a:xfrm>
              <a:off x="-2" y="3850256"/>
              <a:ext cx="12192000" cy="3007744"/>
            </a:xfrm>
            <a:prstGeom prst="rect">
              <a:avLst/>
            </a:prstGeom>
            <a:blipFill>
              <a:blip r:embed="rId2" cstate="print"/>
              <a:srcRect/>
              <a:stretch>
                <a:fillRect t="-67211" b="-102960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-2" y="3850256"/>
              <a:ext cx="12192000" cy="3007744"/>
            </a:xfrm>
            <a:prstGeom prst="rect">
              <a:avLst/>
            </a:prstGeom>
            <a:gradFill flip="none" rotWithShape="1">
              <a:gsLst>
                <a:gs pos="25000">
                  <a:schemeClr val="accent1">
                    <a:alpha val="90000"/>
                  </a:schemeClr>
                </a:gs>
                <a:gs pos="100000">
                  <a:schemeClr val="accent1">
                    <a:alpha val="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660400" y="1130300"/>
            <a:ext cx="0" cy="4680000"/>
          </a:xfrm>
          <a:prstGeom prst="line">
            <a:avLst/>
          </a:prstGeom>
          <a:ln w="12700">
            <a:solidFill>
              <a:srgbClr val="FFFFFF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9914021" y="562938"/>
            <a:ext cx="160487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b="1"/>
              <a:t>LOGO </a:t>
            </a:r>
            <a:r>
              <a:rPr lang="en-US" altLang="zh-CN" sz="1600"/>
              <a:t>HERE</a:t>
            </a:r>
            <a:endParaRPr lang="zh-CN" altLang="en-US" sz="1600" dirty="0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1049650" y="1028700"/>
            <a:ext cx="10080000" cy="1656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lnSpc>
                <a:spcPct val="100000"/>
              </a:lnSpc>
              <a:defRPr sz="4800"/>
            </a:lvl1pPr>
          </a:lstStyle>
          <a:p>
            <a:pPr lvl="0"/>
            <a:r>
              <a:rPr lang="zh-CN" altLang="en-US" dirty="0"/>
              <a:t>Click to add title</a:t>
            </a:r>
            <a:endParaRPr lang="en-US" dirty="0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" hasCustomPrompt="1"/>
          </p:nvPr>
        </p:nvSpPr>
        <p:spPr>
          <a:xfrm>
            <a:off x="1049650" y="2761761"/>
            <a:ext cx="10080000" cy="10080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Font typeface="+mj-lt"/>
              <a:buNone/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zh-CN" altLang="en-US" dirty="0"/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7A813-B2FD-42E1-9222-83B574E99074}" type="datetime1">
              <a:rPr lang="zh-CN" altLang="en-US" smtClean="0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iSlide</a:t>
            </a:r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CN" alt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matchingName="Closing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2" y="0"/>
            <a:ext cx="12192000" cy="6858000"/>
            <a:chOff x="-2" y="0"/>
            <a:chExt cx="12192000" cy="6858000"/>
          </a:xfrm>
        </p:grpSpPr>
        <p:grpSp>
          <p:nvGrpSpPr>
            <p:cNvPr id="3" name="组合 2"/>
            <p:cNvGrpSpPr/>
            <p:nvPr/>
          </p:nvGrpSpPr>
          <p:grpSpPr>
            <a:xfrm>
              <a:off x="-2" y="0"/>
              <a:ext cx="12192000" cy="6858000"/>
              <a:chOff x="-2" y="0"/>
              <a:chExt cx="12192000" cy="6858000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-2" y="0"/>
                <a:ext cx="12192000" cy="6858000"/>
              </a:xfrm>
              <a:prstGeom prst="rect">
                <a:avLst/>
              </a:prstGeom>
              <a:blipFill>
                <a:blip r:embed="rId2" cstate="print"/>
                <a:srcRect/>
                <a:stretch>
                  <a:fillRect b="-1849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-2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25000">
                    <a:schemeClr val="accent1">
                      <a:alpha val="90000"/>
                    </a:schemeClr>
                  </a:gs>
                  <a:gs pos="100000">
                    <a:schemeClr val="accent1">
                      <a:alpha val="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660400" y="1130300"/>
              <a:ext cx="0" cy="3780000"/>
            </a:xfrm>
            <a:prstGeom prst="line">
              <a:avLst/>
            </a:prstGeom>
            <a:ln w="12700">
              <a:solidFill>
                <a:srgbClr val="FFFFFF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509650" y="5922000"/>
              <a:ext cx="11160000" cy="936000"/>
              <a:chOff x="509650" y="5922000"/>
              <a:chExt cx="11160000" cy="936000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09650" y="5922000"/>
                <a:ext cx="11160000" cy="936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772426" y="6194225"/>
                <a:ext cx="726154" cy="311943"/>
                <a:chOff x="10735816" y="673102"/>
                <a:chExt cx="726154" cy="311943"/>
              </a:xfrm>
            </p:grpSpPr>
            <p:sp>
              <p:nvSpPr>
                <p:cNvPr id="12" name="椭圆 11"/>
                <p:cNvSpPr/>
                <p:nvPr/>
              </p:nvSpPr>
              <p:spPr>
                <a:xfrm flipH="1">
                  <a:off x="10735816" y="673102"/>
                  <a:ext cx="311943" cy="311943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accent1"/>
                  </a:solidFill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350" dirty="0"/>
                </a:p>
              </p:txBody>
            </p:sp>
            <p:sp>
              <p:nvSpPr>
                <p:cNvPr id="13" name="任意多边形 12"/>
                <p:cNvSpPr/>
                <p:nvPr/>
              </p:nvSpPr>
              <p:spPr>
                <a:xfrm rot="16200000">
                  <a:off x="10836184" y="802480"/>
                  <a:ext cx="111208" cy="53186"/>
                </a:xfrm>
                <a:custGeom>
                  <a:avLst/>
                  <a:gdLst>
                    <a:gd name="connsiteX0" fmla="*/ 0 w 109537"/>
                    <a:gd name="connsiteY0" fmla="*/ 50006 h 52387"/>
                    <a:gd name="connsiteX1" fmla="*/ 57150 w 109537"/>
                    <a:gd name="connsiteY1" fmla="*/ 0 h 52387"/>
                    <a:gd name="connsiteX2" fmla="*/ 109537 w 109537"/>
                    <a:gd name="connsiteY2" fmla="*/ 52387 h 52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9537" h="52387">
                      <a:moveTo>
                        <a:pt x="0" y="50006"/>
                      </a:moveTo>
                      <a:lnTo>
                        <a:pt x="57150" y="0"/>
                      </a:lnTo>
                      <a:lnTo>
                        <a:pt x="109537" y="52387"/>
                      </a:lnTo>
                    </a:path>
                  </a:pathLst>
                </a:custGeom>
                <a:noFill/>
                <a:ln w="1905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椭圆 15"/>
                <p:cNvSpPr/>
                <p:nvPr/>
              </p:nvSpPr>
              <p:spPr>
                <a:xfrm rot="10800000" flipH="1" flipV="1">
                  <a:off x="11150027" y="673102"/>
                  <a:ext cx="311943" cy="311943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1"/>
                  </a:solidFill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350" dirty="0"/>
                </a:p>
              </p:txBody>
            </p:sp>
            <p:sp>
              <p:nvSpPr>
                <p:cNvPr id="17" name="任意多边形 16"/>
                <p:cNvSpPr/>
                <p:nvPr/>
              </p:nvSpPr>
              <p:spPr>
                <a:xfrm rot="16200000" flipV="1">
                  <a:off x="11250394" y="802480"/>
                  <a:ext cx="111208" cy="53186"/>
                </a:xfrm>
                <a:custGeom>
                  <a:avLst/>
                  <a:gdLst>
                    <a:gd name="connsiteX0" fmla="*/ 0 w 109537"/>
                    <a:gd name="connsiteY0" fmla="*/ 50006 h 52387"/>
                    <a:gd name="connsiteX1" fmla="*/ 57150 w 109537"/>
                    <a:gd name="connsiteY1" fmla="*/ 0 h 52387"/>
                    <a:gd name="connsiteX2" fmla="*/ 109537 w 109537"/>
                    <a:gd name="connsiteY2" fmla="*/ 52387 h 52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9537" h="52387">
                      <a:moveTo>
                        <a:pt x="0" y="50006"/>
                      </a:moveTo>
                      <a:lnTo>
                        <a:pt x="57150" y="0"/>
                      </a:lnTo>
                      <a:lnTo>
                        <a:pt x="109537" y="52387"/>
                      </a:lnTo>
                    </a:path>
                  </a:pathLst>
                </a:custGeom>
                <a:noFill/>
                <a:ln w="1905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  <p:sp>
          <p:nvSpPr>
            <p:cNvPr id="9" name="文本框 8"/>
            <p:cNvSpPr txBox="1"/>
            <p:nvPr/>
          </p:nvSpPr>
          <p:spPr>
            <a:xfrm>
              <a:off x="9914021" y="562938"/>
              <a:ext cx="1604879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b="1"/>
                <a:t>LOGO </a:t>
              </a:r>
              <a:r>
                <a:rPr lang="en-US" altLang="zh-CN" sz="1600"/>
                <a:t>HERE</a:t>
              </a:r>
              <a:endParaRPr lang="zh-CN" altLang="en-US" sz="1600" dirty="0"/>
            </a:p>
          </p:txBody>
        </p:sp>
      </p:grpSp>
      <p:sp>
        <p:nvSpPr>
          <p:cNvPr id="21" name="标题 20"/>
          <p:cNvSpPr>
            <a:spLocks noGrp="1"/>
          </p:cNvSpPr>
          <p:nvPr>
            <p:ph type="title" hasCustomPrompt="1"/>
          </p:nvPr>
        </p:nvSpPr>
        <p:spPr>
          <a:xfrm>
            <a:off x="913837" y="1130298"/>
            <a:ext cx="7200000" cy="3240000"/>
          </a:xfrm>
          <a:prstGeom prst="rect">
            <a:avLst/>
          </a:prstGeom>
        </p:spPr>
        <p:txBody>
          <a:bodyPr wrap="square" anchor="ctr">
            <a:normAutofit/>
          </a:bodyPr>
          <a:lstStyle>
            <a:lvl1pPr>
              <a:lnSpc>
                <a:spcPct val="100000"/>
              </a:lnSpc>
              <a:defRPr sz="60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Click to add title</a:t>
            </a:r>
            <a:endParaRPr lang="en-US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3" hasCustomPrompt="1"/>
          </p:nvPr>
        </p:nvSpPr>
        <p:spPr>
          <a:xfrm>
            <a:off x="7198900" y="6170196"/>
            <a:ext cx="4320000" cy="360000"/>
          </a:xfrm>
          <a:prstGeom prst="rect">
            <a:avLst/>
          </a:prstGeom>
        </p:spPr>
        <p:txBody>
          <a:bodyPr wrap="square" lIns="90000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200">
                <a:solidFill>
                  <a:srgbClr val="000000"/>
                </a:solidFill>
              </a:defRPr>
            </a:lvl1pPr>
          </a:lstStyle>
          <a:p>
            <a:pPr lvl="0"/>
            <a:r>
              <a:rPr lang="zh-CN" altLang="en-US" dirty="0"/>
              <a:t>Presenter name</a:t>
            </a:r>
            <a:endParaRPr 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2728150" y="6170196"/>
            <a:ext cx="4320000" cy="360000"/>
          </a:xfrm>
          <a:prstGeom prst="rect">
            <a:avLst/>
          </a:prstGeom>
        </p:spPr>
        <p:txBody>
          <a:bodyPr wrap="non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200">
                <a:solidFill>
                  <a:srgbClr val="000000"/>
                </a:solidFill>
              </a:defRPr>
            </a:lvl1pPr>
          </a:lstStyle>
          <a:p>
            <a:pPr lvl="0"/>
            <a:r>
              <a:rPr lang="zh-CN" altLang="en-US" dirty="0"/>
              <a:t>20XX.XX.XX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75000"/>
              </a:schemeClr>
            </a:gs>
            <a:gs pos="100000">
              <a:schemeClr val="accent1">
                <a:lumMod val="5000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69925" y="891803"/>
            <a:ext cx="10855325" cy="238497"/>
            <a:chOff x="669925" y="891803"/>
            <a:chExt cx="10855325" cy="238497"/>
          </a:xfrm>
        </p:grpSpPr>
        <p:sp>
          <p:nvSpPr>
            <p:cNvPr id="8" name="平行四边形 7"/>
            <p:cNvSpPr/>
            <p:nvPr/>
          </p:nvSpPr>
          <p:spPr>
            <a:xfrm>
              <a:off x="669925" y="1028700"/>
              <a:ext cx="10855325" cy="101600"/>
            </a:xfrm>
            <a:prstGeom prst="parallelogram">
              <a:avLst>
                <a:gd name="adj" fmla="val 81250"/>
              </a:avLst>
            </a:prstGeom>
            <a:gradFill>
              <a:gsLst>
                <a:gs pos="100000">
                  <a:schemeClr val="accent1">
                    <a:alpha val="0"/>
                  </a:schemeClr>
                </a:gs>
                <a:gs pos="15000">
                  <a:schemeClr val="accent1">
                    <a:alpha val="6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10697423" y="891803"/>
              <a:ext cx="786169" cy="180056"/>
            </a:xfrm>
            <a:custGeom>
              <a:avLst/>
              <a:gdLst>
                <a:gd name="connsiteX0" fmla="*/ 666689 w 786169"/>
                <a:gd name="connsiteY0" fmla="*/ 0 h 180056"/>
                <a:gd name="connsiteX1" fmla="*/ 786169 w 786169"/>
                <a:gd name="connsiteY1" fmla="*/ 0 h 180056"/>
                <a:gd name="connsiteX2" fmla="*/ 647270 w 786169"/>
                <a:gd name="connsiteY2" fmla="*/ 180056 h 180056"/>
                <a:gd name="connsiteX3" fmla="*/ 527790 w 786169"/>
                <a:gd name="connsiteY3" fmla="*/ 180056 h 180056"/>
                <a:gd name="connsiteX4" fmla="*/ 402794 w 786169"/>
                <a:gd name="connsiteY4" fmla="*/ 0 h 180056"/>
                <a:gd name="connsiteX5" fmla="*/ 522274 w 786169"/>
                <a:gd name="connsiteY5" fmla="*/ 0 h 180056"/>
                <a:gd name="connsiteX6" fmla="*/ 383375 w 786169"/>
                <a:gd name="connsiteY6" fmla="*/ 180056 h 180056"/>
                <a:gd name="connsiteX7" fmla="*/ 263895 w 786169"/>
                <a:gd name="connsiteY7" fmla="*/ 180056 h 180056"/>
                <a:gd name="connsiteX8" fmla="*/ 138899 w 786169"/>
                <a:gd name="connsiteY8" fmla="*/ 0 h 180056"/>
                <a:gd name="connsiteX9" fmla="*/ 258379 w 786169"/>
                <a:gd name="connsiteY9" fmla="*/ 0 h 180056"/>
                <a:gd name="connsiteX10" fmla="*/ 119480 w 786169"/>
                <a:gd name="connsiteY10" fmla="*/ 180056 h 180056"/>
                <a:gd name="connsiteX11" fmla="*/ 0 w 786169"/>
                <a:gd name="connsiteY11" fmla="*/ 180056 h 18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6169" h="180056">
                  <a:moveTo>
                    <a:pt x="666689" y="0"/>
                  </a:moveTo>
                  <a:lnTo>
                    <a:pt x="786169" y="0"/>
                  </a:lnTo>
                  <a:lnTo>
                    <a:pt x="647270" y="180056"/>
                  </a:lnTo>
                  <a:lnTo>
                    <a:pt x="527790" y="180056"/>
                  </a:lnTo>
                  <a:close/>
                  <a:moveTo>
                    <a:pt x="402794" y="0"/>
                  </a:moveTo>
                  <a:lnTo>
                    <a:pt x="522274" y="0"/>
                  </a:lnTo>
                  <a:lnTo>
                    <a:pt x="383375" y="180056"/>
                  </a:lnTo>
                  <a:lnTo>
                    <a:pt x="263895" y="180056"/>
                  </a:lnTo>
                  <a:close/>
                  <a:moveTo>
                    <a:pt x="138899" y="0"/>
                  </a:moveTo>
                  <a:lnTo>
                    <a:pt x="258379" y="0"/>
                  </a:lnTo>
                  <a:lnTo>
                    <a:pt x="119480" y="180056"/>
                  </a:lnTo>
                  <a:lnTo>
                    <a:pt x="0" y="180056"/>
                  </a:lnTo>
                  <a:close/>
                </a:path>
              </a:pathLst>
            </a:custGeom>
            <a:gradFill>
              <a:gsLst>
                <a:gs pos="100000">
                  <a:schemeClr val="accent1"/>
                </a:gs>
                <a:gs pos="0">
                  <a:schemeClr val="accent1">
                    <a:alpha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zh-CN" altLang="en-US" dirty="0"/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Click to add text</a:t>
            </a:r>
            <a:endParaRPr lang="en-US" dirty="0"/>
          </a:p>
          <a:p>
            <a:pPr lvl="1"/>
            <a:r>
              <a:rPr lang="zh-CN" altLang="en-US" dirty="0"/>
              <a:t>Second level</a:t>
            </a:r>
            <a:endParaRPr lang="en-US" dirty="0"/>
          </a:p>
          <a:p>
            <a:pPr lvl="2"/>
            <a:r>
              <a:rPr lang="zh-CN" altLang="en-US" dirty="0"/>
              <a:t>Third level</a:t>
            </a:r>
            <a:endParaRPr lang="en-US" dirty="0"/>
          </a:p>
          <a:p>
            <a:pPr lvl="3"/>
            <a:r>
              <a:rPr lang="zh-CN" altLang="en-US" dirty="0"/>
              <a:t>Fourth level</a:t>
            </a:r>
            <a:endParaRPr lang="en-US" dirty="0"/>
          </a:p>
          <a:p>
            <a:pPr lvl="4"/>
            <a:r>
              <a:rPr lang="zh-CN" altLang="en-US" dirty="0"/>
              <a:t>Fifth level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861300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8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8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8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8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oleObject" Target="../embeddings/oleObject1.bin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913765" y="1130300"/>
            <a:ext cx="7710170" cy="2339975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基于Dify和Ollama搭建AI工作室和本地知识库</a:t>
            </a:r>
            <a:endParaRPr lang="en-US" dirty="0"/>
          </a:p>
        </p:txBody>
      </p:sp>
      <p:sp>
        <p:nvSpPr>
          <p:cNvPr id="9" name="副标题 8"/>
          <p:cNvSpPr>
            <a:spLocks noGrp="1"/>
          </p:cNvSpPr>
          <p:nvPr>
            <p:ph type="subTitle" sz="quarter" idx="1" hasCustomPrompt="1"/>
          </p:nvPr>
        </p:nvSpPr>
        <p:spPr/>
        <p:txBody>
          <a:bodyPr/>
          <a:lstStyle/>
          <a:p>
            <a:r>
              <a:rPr lang="zh-CN" altLang="en-US" dirty="0"/>
              <a:t>探索Dify与Ollama的结合，构建高效、安全的AI开发环境与知识管理平台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/>
        <p:txBody>
          <a:bodyPr>
            <a:noAutofit/>
          </a:bodyPr>
          <a:lstStyle/>
          <a:p>
            <a:pPr algn="l"/>
            <a:r>
              <a:rPr lang="en-US" altLang="zh-CN" sz="1800" dirty="0"/>
              <a:t>                       </a:t>
            </a:r>
            <a:r>
              <a:rPr lang="zh-CN" altLang="en-US" sz="1800" dirty="0"/>
              <a:t>陈登阁</a:t>
            </a:r>
            <a:r>
              <a:rPr lang="en-US" altLang="zh-CN" sz="1800" dirty="0"/>
              <a:t> </a:t>
            </a:r>
            <a:r>
              <a:rPr lang="zh-CN" altLang="en-US" sz="1800" dirty="0"/>
              <a:t>袁鹤翔</a:t>
            </a:r>
            <a:endParaRPr lang="zh-CN" altLang="en-US" sz="1800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/>
        <p:txBody>
          <a:bodyPr/>
          <a:lstStyle/>
          <a:p>
            <a:r>
              <a:rPr lang="zh-CN" altLang="en-US" sz="1600" dirty="0"/>
              <a:t>2025/06/05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配置模型资源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3745" y="2137410"/>
            <a:ext cx="666305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1</a:t>
            </a:r>
            <a:r>
              <a:rPr lang="zh-CN" altLang="en-US">
                <a:solidFill>
                  <a:schemeClr val="bg1"/>
                </a:solidFill>
              </a:rPr>
              <a:t>、在模型供应商里安装</a:t>
            </a:r>
            <a:r>
              <a:rPr lang="en-US" altLang="zh-CN">
                <a:solidFill>
                  <a:schemeClr val="bg1"/>
                </a:solidFill>
              </a:rPr>
              <a:t>Ollama</a:t>
            </a:r>
            <a:r>
              <a:rPr lang="zh-CN" altLang="en-US">
                <a:solidFill>
                  <a:schemeClr val="bg1"/>
                </a:solidFill>
              </a:rPr>
              <a:t>插件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2</a:t>
            </a:r>
            <a:r>
              <a:rPr lang="zh-CN" altLang="en-US">
                <a:solidFill>
                  <a:schemeClr val="bg1"/>
                </a:solidFill>
              </a:rPr>
              <a:t>、添加之前</a:t>
            </a:r>
            <a:r>
              <a:rPr lang="en-US" altLang="zh-CN">
                <a:solidFill>
                  <a:schemeClr val="bg1"/>
                </a:solidFill>
              </a:rPr>
              <a:t>Ollama pull</a:t>
            </a:r>
            <a:r>
              <a:rPr lang="zh-CN" altLang="en-US">
                <a:solidFill>
                  <a:schemeClr val="bg1"/>
                </a:solidFill>
              </a:rPr>
              <a:t>的</a:t>
            </a:r>
            <a:r>
              <a:rPr lang="en-US" altLang="zh-CN">
                <a:solidFill>
                  <a:schemeClr val="bg1"/>
                </a:solidFill>
              </a:rPr>
              <a:t>qwen3</a:t>
            </a:r>
            <a:r>
              <a:rPr lang="zh-CN" altLang="en-US">
                <a:solidFill>
                  <a:schemeClr val="bg1"/>
                </a:solidFill>
              </a:rPr>
              <a:t>作为问答模型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3</a:t>
            </a:r>
            <a:r>
              <a:rPr lang="zh-CN" altLang="en-US">
                <a:solidFill>
                  <a:schemeClr val="bg1"/>
                </a:solidFill>
              </a:rPr>
              <a:t>、添加知识库编码用的</a:t>
            </a:r>
            <a:r>
              <a:rPr lang="en-US" altLang="zh-CN">
                <a:solidFill>
                  <a:schemeClr val="bg1"/>
                </a:solidFill>
              </a:rPr>
              <a:t>Text Embedding</a:t>
            </a:r>
            <a:r>
              <a:rPr lang="zh-CN" altLang="en-US">
                <a:solidFill>
                  <a:schemeClr val="bg1"/>
                </a:solidFill>
              </a:rPr>
              <a:t>模型，这里使用</a:t>
            </a:r>
            <a:r>
              <a:rPr lang="en-US" altLang="zh-CN">
                <a:solidFill>
                  <a:schemeClr val="bg1"/>
                </a:solidFill>
              </a:rPr>
              <a:t>bge-large-zh</a:t>
            </a:r>
            <a:r>
              <a:rPr lang="zh-CN" altLang="en-US">
                <a:solidFill>
                  <a:schemeClr val="bg1"/>
                </a:solidFill>
              </a:rPr>
              <a:t>，专用于中文内容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08200" y="355600"/>
            <a:ext cx="6960870" cy="65024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5320" y="458470"/>
            <a:ext cx="4681855" cy="60610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785" y="1090295"/>
            <a:ext cx="5537200" cy="54825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创建知识库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3745" y="2137410"/>
            <a:ext cx="924052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1</a:t>
            </a:r>
            <a:r>
              <a:rPr lang="zh-CN" altLang="en-US">
                <a:solidFill>
                  <a:schemeClr val="bg1"/>
                </a:solidFill>
              </a:rPr>
              <a:t>、</a:t>
            </a:r>
            <a:r>
              <a:rPr lang="en-US">
                <a:solidFill>
                  <a:schemeClr val="bg1"/>
                </a:solidFill>
              </a:rPr>
              <a:t>Dify</a:t>
            </a:r>
            <a:r>
              <a:rPr lang="zh-CN" altLang="en-US">
                <a:solidFill>
                  <a:schemeClr val="bg1"/>
                </a:solidFill>
              </a:rPr>
              <a:t>支持本地上传、</a:t>
            </a:r>
            <a:r>
              <a:rPr lang="en-US" altLang="zh-CN">
                <a:solidFill>
                  <a:schemeClr val="bg1"/>
                </a:solidFill>
              </a:rPr>
              <a:t>Notion</a:t>
            </a:r>
            <a:r>
              <a:rPr lang="zh-CN" altLang="en-US">
                <a:solidFill>
                  <a:schemeClr val="bg1"/>
                </a:solidFill>
              </a:rPr>
              <a:t>笔记或外部链接导入，也可以直接使用外部知识库，这里我们模拟本地上传文档作为知识库内容。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2</a:t>
            </a:r>
            <a:r>
              <a:rPr lang="zh-CN" altLang="en-US">
                <a:solidFill>
                  <a:schemeClr val="bg1"/>
                </a:solidFill>
              </a:rPr>
              <a:t>、模拟输入的是不进行数据处理和清洗的文档，分段设置均为默认，索引方式选择高质量，采用</a:t>
            </a:r>
            <a:r>
              <a:rPr lang="en-US" altLang="zh-CN">
                <a:solidFill>
                  <a:schemeClr val="bg1"/>
                </a:solidFill>
              </a:rPr>
              <a:t>embedding</a:t>
            </a:r>
            <a:r>
              <a:rPr lang="zh-CN" altLang="en-US">
                <a:solidFill>
                  <a:schemeClr val="bg1"/>
                </a:solidFill>
              </a:rPr>
              <a:t>模型进行嵌入处理。因个人电脑算力有限，暂不部署</a:t>
            </a:r>
            <a:r>
              <a:rPr lang="en-US" altLang="zh-CN">
                <a:solidFill>
                  <a:schemeClr val="bg1"/>
                </a:solidFill>
              </a:rPr>
              <a:t>rerank</a:t>
            </a:r>
            <a:r>
              <a:rPr lang="zh-CN" altLang="en-US">
                <a:solidFill>
                  <a:schemeClr val="bg1"/>
                </a:solidFill>
              </a:rPr>
              <a:t>模型，</a:t>
            </a:r>
            <a:r>
              <a:rPr lang="en-US" altLang="zh-CN">
                <a:solidFill>
                  <a:schemeClr val="bg1"/>
                </a:solidFill>
              </a:rPr>
              <a:t>Dify</a:t>
            </a:r>
            <a:r>
              <a:rPr lang="zh-CN" altLang="en-US">
                <a:solidFill>
                  <a:schemeClr val="bg1"/>
                </a:solidFill>
              </a:rPr>
              <a:t>的</a:t>
            </a:r>
            <a:r>
              <a:rPr lang="en-US" altLang="zh-CN">
                <a:solidFill>
                  <a:schemeClr val="bg1"/>
                </a:solidFill>
              </a:rPr>
              <a:t>Ollama</a:t>
            </a:r>
            <a:r>
              <a:rPr lang="zh-CN" altLang="en-US">
                <a:solidFill>
                  <a:schemeClr val="bg1"/>
                </a:solidFill>
              </a:rPr>
              <a:t>插件暂时也不支持</a:t>
            </a:r>
            <a:r>
              <a:rPr lang="en-US" altLang="zh-CN">
                <a:solidFill>
                  <a:schemeClr val="bg1"/>
                </a:solidFill>
              </a:rPr>
              <a:t>rerank</a:t>
            </a:r>
            <a:r>
              <a:rPr lang="zh-CN" altLang="en-US">
                <a:solidFill>
                  <a:schemeClr val="bg1"/>
                </a:solidFill>
              </a:rPr>
              <a:t>模型的一键部署。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3</a:t>
            </a:r>
            <a:r>
              <a:rPr lang="zh-CN" altLang="en-US">
                <a:solidFill>
                  <a:schemeClr val="bg1"/>
                </a:solidFill>
              </a:rPr>
              <a:t>、</a:t>
            </a:r>
            <a:r>
              <a:rPr lang="zh-CN">
                <a:solidFill>
                  <a:schemeClr val="bg1"/>
                </a:solidFill>
              </a:rPr>
              <a:t>手动将不同领域的文档按照上述方式建立成几个知识库，便于分类处理</a:t>
            </a:r>
            <a:endParaRPr lang="zh-CN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9835" y="1386205"/>
            <a:ext cx="7653020" cy="44767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620" y="305435"/>
            <a:ext cx="9060815" cy="62490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15" y="2137410"/>
            <a:ext cx="11837670" cy="2940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创建</a:t>
            </a:r>
            <a:r>
              <a:rPr lang="en-US" altLang="zh-CN" dirty="0">
                <a:solidFill>
                  <a:schemeClr val="bg1"/>
                </a:solidFill>
              </a:rPr>
              <a:t>Chat</a:t>
            </a:r>
            <a:r>
              <a:rPr lang="zh-CN" altLang="en-US" dirty="0">
                <a:solidFill>
                  <a:schemeClr val="bg1"/>
                </a:solidFill>
              </a:rPr>
              <a:t>工作流应用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3745" y="2137410"/>
            <a:ext cx="989076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1</a:t>
            </a:r>
            <a:r>
              <a:rPr lang="zh-CN" altLang="en-US">
                <a:solidFill>
                  <a:schemeClr val="bg1"/>
                </a:solidFill>
              </a:rPr>
              <a:t>、</a:t>
            </a:r>
            <a:r>
              <a:rPr lang="zh-CN">
                <a:solidFill>
                  <a:schemeClr val="bg1"/>
                </a:solidFill>
              </a:rPr>
              <a:t>首先根据不同的提问内容，设置一个问题分类器，使用</a:t>
            </a:r>
            <a:r>
              <a:rPr lang="en-US" altLang="zh-CN">
                <a:solidFill>
                  <a:schemeClr val="bg1"/>
                </a:solidFill>
              </a:rPr>
              <a:t>qwen3</a:t>
            </a:r>
            <a:r>
              <a:rPr lang="zh-CN" altLang="en-US">
                <a:solidFill>
                  <a:schemeClr val="bg1"/>
                </a:solidFill>
              </a:rPr>
              <a:t>进行语义分析并完成分类。类别大致以知识库内容为界限，后续实际部署可以重新设计。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2</a:t>
            </a:r>
            <a:r>
              <a:rPr lang="zh-CN" altLang="en-US">
                <a:solidFill>
                  <a:schemeClr val="bg1"/>
                </a:solidFill>
              </a:rPr>
              <a:t>、</a:t>
            </a:r>
            <a:r>
              <a:rPr lang="zh-CN">
                <a:solidFill>
                  <a:schemeClr val="bg1"/>
                </a:solidFill>
              </a:rPr>
              <a:t>分类后进入不同的知识库查询，防止不相关内容互相影响，使问答模型错误组合出幻觉回答。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3</a:t>
            </a:r>
            <a:r>
              <a:rPr lang="zh-CN" altLang="en-US">
                <a:solidFill>
                  <a:schemeClr val="bg1"/>
                </a:solidFill>
              </a:rPr>
              <a:t>、</a:t>
            </a:r>
            <a:r>
              <a:rPr lang="zh-CN">
                <a:solidFill>
                  <a:schemeClr val="bg1"/>
                </a:solidFill>
              </a:rPr>
              <a:t>知识库查询完后，使用</a:t>
            </a:r>
            <a:r>
              <a:rPr lang="en-US" altLang="zh-CN">
                <a:solidFill>
                  <a:schemeClr val="bg1"/>
                </a:solidFill>
              </a:rPr>
              <a:t>qwen3</a:t>
            </a:r>
            <a:r>
              <a:rPr lang="zh-CN" altLang="en-US">
                <a:solidFill>
                  <a:schemeClr val="bg1"/>
                </a:solidFill>
              </a:rPr>
              <a:t>组织回答。这里也可以根据知识库内容不同，选择不同的大模型或微调模型来整理答案，充分发挥各模型的长处。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4</a:t>
            </a:r>
            <a:r>
              <a:rPr lang="zh-CN" altLang="en-US">
                <a:solidFill>
                  <a:schemeClr val="bg1"/>
                </a:solidFill>
              </a:rPr>
              <a:t>、增加默认回答的提示内容及简单的知识库应用的提示词。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5</a:t>
            </a:r>
            <a:r>
              <a:rPr lang="zh-CN" altLang="en-US">
                <a:solidFill>
                  <a:schemeClr val="bg1"/>
                </a:solidFill>
              </a:rPr>
              <a:t>、发布应用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2450" y="213360"/>
            <a:ext cx="2673350" cy="6430645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2185670" y="1028700"/>
            <a:ext cx="8169275" cy="5022850"/>
            <a:chOff x="3442" y="1620"/>
            <a:chExt cx="12865" cy="7910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42" y="1620"/>
              <a:ext cx="6375" cy="7905"/>
            </a:xfrm>
            <a:prstGeom prst="rect">
              <a:avLst/>
            </a:prstGeom>
          </p:spPr>
        </p:pic>
        <p:pic>
          <p:nvPicPr>
            <p:cNvPr id="10" name="图片 9" descr="174906340363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7" y="1620"/>
              <a:ext cx="6490" cy="7910"/>
            </a:xfrm>
            <a:prstGeom prst="rect">
              <a:avLst/>
            </a:prstGeom>
          </p:spPr>
        </p:pic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2450" y="128270"/>
            <a:ext cx="2728595" cy="677100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10" y="342900"/>
            <a:ext cx="11837035" cy="61715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/>
                </a:solidFill>
                <a:sym typeface="+mn-ea"/>
              </a:rPr>
              <a:t>效果展示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本地知识库</a:t>
            </a:r>
            <a:r>
              <a:rPr lang="en-US" altLang="zh-CN" dirty="0">
                <a:solidFill>
                  <a:schemeClr val="bg1"/>
                </a:solidFill>
              </a:rPr>
              <a:t>demo</a:t>
            </a:r>
            <a:r>
              <a:rPr lang="zh-CN" altLang="en-US" dirty="0">
                <a:solidFill>
                  <a:schemeClr val="bg1"/>
                </a:solidFill>
              </a:rPr>
              <a:t>的效果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成品展示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5" name="图片 4" descr="http___46634e54.r3.cpolar.cn_chat_xywSpxBM9rgxY13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37140" y="0"/>
            <a:ext cx="2054860" cy="20548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4860" y="255270"/>
            <a:ext cx="2849245" cy="632333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6970" y="1327150"/>
            <a:ext cx="5414645" cy="50971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成品展示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1475" y="1667510"/>
            <a:ext cx="9098280" cy="3737610"/>
          </a:xfrm>
          <a:prstGeom prst="rect">
            <a:avLst/>
          </a:prstGeom>
        </p:spPr>
      </p:pic>
      <p:pic>
        <p:nvPicPr>
          <p:cNvPr id="3" name="图片 2" descr="https___46634e54.r3.cpolar.cn_chat_axFjiLfdlPwtxyh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4405" y="0"/>
            <a:ext cx="2347595" cy="2347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成品展示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3" name="图片 2" descr="https___46634e54.r3.cpolar.cn_chat_axFjiLfdlPwtxyh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44405" y="0"/>
            <a:ext cx="2347595" cy="23475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715" y="1108075"/>
            <a:ext cx="3889375" cy="53301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1108075"/>
            <a:ext cx="3874135" cy="5349240"/>
          </a:xfrm>
          <a:prstGeom prst="rect">
            <a:avLst/>
          </a:prstGeom>
        </p:spPr>
      </p:pic>
      <p:graphicFrame>
        <p:nvGraphicFramePr>
          <p:cNvPr id="7" name="对象 6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10560685" y="2898775"/>
          <a:ext cx="9144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4" imgW="914400" imgH="914400" progId="Package">
                  <p:embed/>
                </p:oleObj>
              </mc:Choice>
              <mc:Fallback>
                <p:oleObj name="" showAsIcon="1" r:id="rId4" imgW="914400" imgH="91440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560685" y="2898775"/>
                        <a:ext cx="914400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/>
                </a:solidFill>
                <a:sym typeface="+mn-ea"/>
              </a:rPr>
              <a:t>总结与展望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c274fafd-6718-4e98-8fdb-7efcd55bc0d5.source.5.zh-Hans.pptx"/>
          <p:cNvGrpSpPr/>
          <p:nvPr/>
        </p:nvGrpSpPr>
        <p:grpSpPr>
          <a:xfrm>
            <a:off x="660400" y="1130300"/>
            <a:ext cx="9258935" cy="5003800"/>
            <a:chOff x="660400" y="1130299"/>
            <a:chExt cx="6941022" cy="5003801"/>
          </a:xfrm>
        </p:grpSpPr>
        <p:sp>
          <p:nvSpPr>
            <p:cNvPr id="20" name="箭头: V 形 19"/>
            <p:cNvSpPr/>
            <p:nvPr/>
          </p:nvSpPr>
          <p:spPr>
            <a:xfrm>
              <a:off x="660400" y="1130300"/>
              <a:ext cx="3349626" cy="5003800"/>
            </a:xfrm>
            <a:prstGeom prst="chevron">
              <a:avLst/>
            </a:prstGeom>
            <a:solidFill>
              <a:schemeClr val="tx1">
                <a:lumMod val="50000"/>
                <a:lumOff val="50000"/>
                <a:alpha val="10000"/>
              </a:schemeClr>
            </a:solidFill>
          </p:spPr>
          <p:txBody>
            <a:bodyPr wrap="square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endParaRPr lang="zh-CN" altLang="en-US" sz="2400" b="1">
                <a:solidFill>
                  <a:schemeClr val="bg1"/>
                </a:solidFill>
                <a:cs typeface="+mn-ea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4678489" y="1616710"/>
              <a:ext cx="2922933" cy="2830944"/>
              <a:chOff x="4678489" y="1616710"/>
              <a:chExt cx="2922933" cy="2830944"/>
            </a:xfrm>
          </p:grpSpPr>
          <p:grpSp>
            <p:nvGrpSpPr>
              <p:cNvPr id="4" name="组合 3"/>
              <p:cNvGrpSpPr/>
              <p:nvPr/>
            </p:nvGrpSpPr>
            <p:grpSpPr>
              <a:xfrm rot="0">
                <a:off x="4678489" y="1616710"/>
                <a:ext cx="2922930" cy="1582648"/>
                <a:chOff x="948369" y="3313692"/>
                <a:chExt cx="2919695" cy="1582648"/>
              </a:xfrm>
            </p:grpSpPr>
            <p:sp>
              <p:nvSpPr>
                <p:cNvPr id="13" name="Text1"/>
                <p:cNvSpPr txBox="1"/>
                <p:nvPr/>
              </p:nvSpPr>
              <p:spPr>
                <a:xfrm>
                  <a:off x="1200386" y="3751823"/>
                  <a:ext cx="2667678" cy="1144517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kumimoji="0" sz="1050" i="0" u="none" strike="noStrike" cap="none" spc="0" normalizeH="0" baseline="0">
                      <a:ln>
                        <a:noFill/>
                      </a:ln>
                      <a:effectLst/>
                      <a:uLnTx/>
                      <a:uFillTx/>
                    </a:defRPr>
                  </a:lvl1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各业务线可以在平台创建专属工作流，极大降低大模型使用成本；也可在现有知识库或应用上不断迭代改造。</a:t>
                  </a:r>
                  <a:endParaRPr lang="en-US" altLang="zh-CN" sz="12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" name="Bullet1"/>
                <p:cNvSpPr txBox="1"/>
                <p:nvPr/>
              </p:nvSpPr>
              <p:spPr>
                <a:xfrm>
                  <a:off x="948369" y="3313692"/>
                  <a:ext cx="2667678" cy="486391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>
                  <a:defPPr>
                    <a:defRPr lang="zh-CN"/>
                  </a:defPPr>
                  <a:lvl1pPr>
                    <a:defRPr kumimoji="0" sz="1400" b="1" i="0" u="none" strike="noStrike" cap="none" spc="0" normalizeH="0" baseline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</a:defRPr>
                  </a:lvl1pPr>
                </a:lstStyle>
                <a:p>
                  <a:pPr marL="342900" indent="-342900" algn="l">
                    <a:lnSpc>
                      <a:spcPct val="120000"/>
                    </a:lnSpc>
                    <a:buClrTx/>
                    <a:buSzTx/>
                    <a:buFont typeface="Arial" panose="02080604020202020204" pitchFamily="34" charset="0"/>
                    <a:buChar char="•"/>
                  </a:pPr>
                  <a:r>
                    <a:rPr lang="zh-CN" altLang="en-US" sz="2000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工作流创建与扩展</a:t>
                  </a:r>
                  <a:endParaRPr lang="zh-CN" altLang="en-US" sz="20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7" name="Text3"/>
              <p:cNvSpPr txBox="1"/>
              <p:nvPr/>
            </p:nvSpPr>
            <p:spPr>
              <a:xfrm>
                <a:off x="4930058" y="3303137"/>
                <a:ext cx="2671364" cy="1144517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kumimoji="0" sz="1050" i="0" u="none" strike="noStrike" cap="none" spc="0" normalizeH="0" baseline="0">
                    <a:ln>
                      <a:noFill/>
                    </a:ln>
                    <a:effectLst/>
                    <a:uLnTx/>
                    <a:uFillTx/>
                  </a:defRPr>
                </a:lvl1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cs typeface="+mn-ea"/>
                    <a:sym typeface="+mn-lt"/>
                  </a:rPr>
                  <a:t>基础业务搭建后，可以很方便找到针对性方向发展微调模型，或对已有工作流进行细致调参，逐渐打造为成熟好用的业务</a:t>
                </a:r>
                <a:r>
                  <a:rPr lang="en-US" altLang="zh-CN" sz="1200" dirty="0">
                    <a:solidFill>
                      <a:schemeClr val="bg1"/>
                    </a:solidFill>
                    <a:cs typeface="+mn-ea"/>
                    <a:sym typeface="+mn-lt"/>
                  </a:rPr>
                  <a:t>APP</a:t>
                </a:r>
                <a:endParaRPr lang="en-US" altLang="zh-CN" sz="12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" name="Title"/>
            <p:cNvSpPr txBox="1"/>
            <p:nvPr/>
          </p:nvSpPr>
          <p:spPr>
            <a:xfrm>
              <a:off x="660400" y="1130299"/>
              <a:ext cx="3679190" cy="5003800"/>
            </a:xfrm>
            <a:prstGeom prst="rect">
              <a:avLst/>
            </a:prstGeom>
            <a:noFill/>
          </p:spPr>
          <p:txBody>
            <a:bodyPr wrap="square" anchor="t" anchorCtr="0">
              <a:normAutofit/>
            </a:bodyPr>
            <a:lstStyle>
              <a:defPPr>
                <a:defRPr lang="zh-CN"/>
              </a:defPPr>
              <a:lvl1pPr>
                <a:defRPr sz="2400" b="1">
                  <a:cs typeface="+mn-ea"/>
                </a:defRPr>
              </a:lvl1pPr>
            </a:lstStyle>
            <a:p>
              <a:pPr marL="342900" indent="-342900">
                <a:lnSpc>
                  <a:spcPct val="120000"/>
                </a:lnSpc>
                <a:buFont typeface="Arial" panose="02080604020202020204" pitchFamily="34" charset="0"/>
                <a:buChar char="•"/>
              </a:pPr>
              <a:endParaRPr lang="zh-CN" altLang="en-US" sz="2000" dirty="0">
                <a:solidFill>
                  <a:schemeClr val="bg1"/>
                </a:solidFill>
                <a:sym typeface="+mn-lt"/>
              </a:endParaRPr>
            </a:p>
            <a:p>
              <a:pPr marL="342900" indent="-342900">
                <a:lnSpc>
                  <a:spcPct val="120000"/>
                </a:lnSpc>
                <a:buFont typeface="Arial" panose="02080604020202020204" pitchFamily="34" charset="0"/>
                <a:buChar char="•"/>
              </a:pPr>
              <a:r>
                <a:rPr lang="zh-CN" altLang="en-US" sz="2000" dirty="0">
                  <a:solidFill>
                    <a:schemeClr val="bg1"/>
                  </a:solidFill>
                  <a:sym typeface="+mn-lt"/>
                </a:rPr>
                <a:t>本地真实搭建框架验证了知识库方案有效性</a:t>
              </a:r>
              <a:endParaRPr lang="zh-CN" altLang="en-US" sz="2000" dirty="0">
                <a:solidFill>
                  <a:schemeClr val="bg1"/>
                </a:solidFill>
                <a:sym typeface="+mn-lt"/>
              </a:endParaRPr>
            </a:p>
            <a:p>
              <a:pPr marL="342900" indent="-342900">
                <a:lnSpc>
                  <a:spcPct val="120000"/>
                </a:lnSpc>
                <a:buFont typeface="Arial" panose="02080604020202020204" pitchFamily="34" charset="0"/>
                <a:buChar char="•"/>
              </a:pPr>
              <a:endParaRPr lang="zh-CN" altLang="en-US" dirty="0">
                <a:solidFill>
                  <a:schemeClr val="bg1"/>
                </a:solidFill>
                <a:sym typeface="+mn-lt"/>
              </a:endParaRPr>
            </a:p>
            <a:p>
              <a:pPr marL="342900" indent="-342900">
                <a:lnSpc>
                  <a:spcPct val="120000"/>
                </a:lnSpc>
                <a:buFont typeface="Arial" panose="02080604020202020204" pitchFamily="34" charset="0"/>
                <a:buChar char="•"/>
              </a:pPr>
              <a:r>
                <a:rPr lang="zh-CN" altLang="en-US" sz="2000" dirty="0">
                  <a:solidFill>
                    <a:schemeClr val="bg1"/>
                  </a:solidFill>
                  <a:sym typeface="+mn-lt"/>
                </a:rPr>
                <a:t>充分利用公司内外算力资源，发挥不同大模型优势，适配不同业务场景</a:t>
              </a:r>
              <a:endParaRPr lang="zh-CN" altLang="en-US" sz="2000" dirty="0">
                <a:solidFill>
                  <a:schemeClr val="bg1"/>
                </a:solidFill>
                <a:sym typeface="+mn-lt"/>
              </a:endParaRPr>
            </a:p>
            <a:p>
              <a:pPr marL="342900" indent="-342900">
                <a:lnSpc>
                  <a:spcPct val="120000"/>
                </a:lnSpc>
                <a:buFont typeface="Arial" panose="02080604020202020204" pitchFamily="34" charset="0"/>
                <a:buChar char="•"/>
              </a:pPr>
              <a:endParaRPr lang="zh-CN" altLang="en-US" dirty="0">
                <a:solidFill>
                  <a:schemeClr val="bg1"/>
                </a:solidFill>
                <a:sym typeface="+mn-lt"/>
              </a:endParaRPr>
            </a:p>
            <a:p>
              <a:pPr marL="342900" indent="-342900">
                <a:lnSpc>
                  <a:spcPct val="120000"/>
                </a:lnSpc>
                <a:buFont typeface="Arial" panose="02080604020202020204" pitchFamily="34" charset="0"/>
                <a:buChar char="•"/>
              </a:pPr>
              <a:r>
                <a:rPr lang="zh-CN" altLang="en-US" sz="2000" dirty="0">
                  <a:solidFill>
                    <a:schemeClr val="bg1"/>
                  </a:solidFill>
                  <a:sym typeface="+mn-lt"/>
                </a:rPr>
                <a:t>部署和使用成本低，方便快速推广</a:t>
              </a:r>
              <a:endParaRPr lang="zh-CN" altLang="en-US" sz="2000" dirty="0">
                <a:solidFill>
                  <a:schemeClr val="bg1"/>
                </a:solidFill>
                <a:sym typeface="+mn-lt"/>
              </a:endParaRPr>
            </a:p>
            <a:p>
              <a:pPr marL="342900" indent="-342900">
                <a:lnSpc>
                  <a:spcPct val="120000"/>
                </a:lnSpc>
                <a:buFont typeface="Arial" panose="02080604020202020204" pitchFamily="34" charset="0"/>
                <a:buChar char="•"/>
              </a:pPr>
              <a:endParaRPr lang="zh-CN" altLang="en-US" sz="2000" dirty="0">
                <a:solidFill>
                  <a:schemeClr val="bg1"/>
                </a:solidFill>
                <a:sym typeface="+mn-lt"/>
              </a:endParaRPr>
            </a:p>
            <a:p>
              <a:pPr marL="342900" indent="-342900">
                <a:lnSpc>
                  <a:spcPct val="120000"/>
                </a:lnSpc>
                <a:buFont typeface="Arial" panose="02080604020202020204" pitchFamily="34" charset="0"/>
                <a:buChar char="•"/>
              </a:pPr>
              <a:r>
                <a:rPr lang="zh-CN" altLang="en-US" sz="2000" dirty="0">
                  <a:solidFill>
                    <a:schemeClr val="bg1"/>
                  </a:solidFill>
                  <a:sym typeface="+mn-lt"/>
                </a:rPr>
                <a:t>基础版本的知识库已经可以达到培训新人、查阅资料、学习辅助等效果</a:t>
              </a:r>
              <a:endParaRPr lang="zh-CN" altLang="en-US" sz="2000" dirty="0">
                <a:solidFill>
                  <a:schemeClr val="bg1"/>
                </a:solidFill>
                <a:sym typeface="+mn-lt"/>
              </a:endParaRPr>
            </a:p>
          </p:txBody>
        </p:sp>
      </p:grpSp>
      <p:sp>
        <p:nvSpPr>
          <p:cNvPr id="12" name="标题 1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总结</a:t>
            </a:r>
            <a:r>
              <a:rPr lang="en-US" altLang="zh-CN" dirty="0">
                <a:solidFill>
                  <a:schemeClr val="bg1"/>
                </a:solidFill>
              </a:rPr>
              <a:t>                                     </a:t>
            </a:r>
            <a:r>
              <a:rPr lang="zh-CN" altLang="en-US" dirty="0">
                <a:solidFill>
                  <a:schemeClr val="bg1"/>
                </a:solidFill>
              </a:rPr>
              <a:t>展望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Bullet1"/>
          <p:cNvSpPr txBox="1"/>
          <p:nvPr/>
        </p:nvSpPr>
        <p:spPr>
          <a:xfrm>
            <a:off x="6020305" y="2837816"/>
            <a:ext cx="3562476" cy="486391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>
            <a:defPPr>
              <a:defRPr lang="zh-CN"/>
            </a:defPPr>
            <a:lvl1pPr>
              <a:defRPr kumimoji="0" sz="1400" b="1" i="0" u="none" strike="noStrike" cap="none" spc="0" normalizeH="0" baseline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defRPr>
            </a:lvl1pPr>
          </a:lstStyle>
          <a:p>
            <a:pPr marL="342900" indent="-342900" algn="l">
              <a:lnSpc>
                <a:spcPct val="120000"/>
              </a:lnSpc>
              <a:buClrTx/>
              <a:buSzTx/>
              <a:buFont typeface="Arial" panose="0208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模型微调与适配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Bullet1"/>
          <p:cNvSpPr txBox="1"/>
          <p:nvPr/>
        </p:nvSpPr>
        <p:spPr>
          <a:xfrm>
            <a:off x="6020305" y="4225291"/>
            <a:ext cx="3562476" cy="486391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>
            <a:defPPr>
              <a:defRPr lang="zh-CN"/>
            </a:defPPr>
            <a:lvl1pPr>
              <a:defRPr kumimoji="0" sz="1400" b="1" i="0" u="none" strike="noStrike" cap="none" spc="0" normalizeH="0" baseline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defRPr>
            </a:lvl1pPr>
          </a:lstStyle>
          <a:p>
            <a:pPr marL="342900" indent="-342900" algn="l">
              <a:lnSpc>
                <a:spcPct val="120000"/>
              </a:lnSpc>
              <a:buClrTx/>
              <a:buSzTx/>
              <a:buFont typeface="Arial" panose="0208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流程化作业解放业务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Text3"/>
          <p:cNvSpPr txBox="1"/>
          <p:nvPr/>
        </p:nvSpPr>
        <p:spPr>
          <a:xfrm>
            <a:off x="6357155" y="4740778"/>
            <a:ext cx="3563450" cy="1144517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>
            <a:defPPr>
              <a:defRPr lang="zh-CN"/>
            </a:defPPr>
            <a:lvl1pPr>
              <a:lnSpc>
                <a:spcPct val="150000"/>
              </a:lnSpc>
              <a:defRPr kumimoji="0" sz="1050" i="0" u="none" strike="noStrike" cap="none" spc="0" normalizeH="0" baseline="0">
                <a:ln>
                  <a:noFill/>
                </a:ln>
                <a:effectLst/>
                <a:uLnTx/>
                <a:uFillTx/>
              </a:defRPr>
            </a:lvl1pPr>
          </a:lstStyle>
          <a:p>
            <a:pPr>
              <a:lnSpc>
                <a:spcPct val="120000"/>
              </a:lnSpc>
            </a:pPr>
            <a:r>
              <a:rPr lang="zh-CN" sz="1200" dirty="0">
                <a:solidFill>
                  <a:schemeClr val="bg1"/>
                </a:solidFill>
                <a:cs typeface="+mn-ea"/>
                <a:sym typeface="+mn-lt"/>
              </a:rPr>
              <a:t>搭建和优化好知识库、工作流等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AI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应用后，最终实现效率革命和部分工作自动化</a:t>
            </a:r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谢谢观看</a:t>
            </a:r>
            <a:endParaRPr 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4" hasCustomPrompt="1"/>
          </p:nvPr>
        </p:nvSpPr>
        <p:spPr/>
        <p:txBody>
          <a:bodyPr/>
          <a:lstStyle/>
          <a:p>
            <a:r>
              <a:rPr lang="zh-CN" altLang="en-US" dirty="0"/>
              <a:t>2025/06/05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39140" y="50292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目录</a:t>
            </a:r>
            <a:endParaRPr lang="zh-CN" altLang="en-US" sz="3600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953000" y="1706880"/>
            <a:ext cx="406400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altLang="zh-CN" sz="2400" b="1">
              <a:solidFill>
                <a:schemeClr val="bg1"/>
              </a:solidFill>
            </a:endParaRPr>
          </a:p>
          <a:p>
            <a:r>
              <a:rPr lang="en-US" altLang="zh-CN" sz="2400" b="1">
                <a:solidFill>
                  <a:schemeClr val="bg1"/>
                </a:solidFill>
              </a:rPr>
              <a:t>1</a:t>
            </a:r>
            <a:r>
              <a:rPr lang="zh-CN" altLang="en-US" sz="2400" b="1">
                <a:solidFill>
                  <a:schemeClr val="bg1"/>
                </a:solidFill>
              </a:rPr>
              <a:t>、</a:t>
            </a:r>
            <a:r>
              <a:rPr lang="zh-CN" sz="2400" b="1">
                <a:solidFill>
                  <a:schemeClr val="bg1"/>
                </a:solidFill>
              </a:rPr>
              <a:t>工具及技术</a:t>
            </a:r>
            <a:r>
              <a:rPr lang="zh-CN" altLang="en-US" sz="2400" b="1">
                <a:solidFill>
                  <a:schemeClr val="bg1"/>
                </a:solidFill>
              </a:rPr>
              <a:t>简介</a:t>
            </a:r>
            <a:endParaRPr lang="zh-CN" altLang="en-US" sz="2400" b="1">
              <a:solidFill>
                <a:schemeClr val="bg1"/>
              </a:solidFill>
            </a:endParaRPr>
          </a:p>
          <a:p>
            <a:endParaRPr lang="en-US" altLang="zh-CN" sz="2400" b="1">
              <a:solidFill>
                <a:schemeClr val="bg1"/>
              </a:solidFill>
            </a:endParaRPr>
          </a:p>
          <a:p>
            <a:r>
              <a:rPr lang="en-US" altLang="zh-CN" sz="2400" b="1">
                <a:solidFill>
                  <a:schemeClr val="bg1"/>
                </a:solidFill>
              </a:rPr>
              <a:t>2</a:t>
            </a:r>
            <a:r>
              <a:rPr lang="zh-CN" altLang="en-US" sz="2400" b="1">
                <a:solidFill>
                  <a:schemeClr val="bg1"/>
                </a:solidFill>
              </a:rPr>
              <a:t>、</a:t>
            </a:r>
            <a:r>
              <a:rPr lang="zh-CN" sz="2400" b="1">
                <a:solidFill>
                  <a:schemeClr val="bg1"/>
                </a:solidFill>
              </a:rPr>
              <a:t>环境</a:t>
            </a:r>
            <a:r>
              <a:rPr lang="zh-CN" altLang="en-US" sz="2400" b="1">
                <a:solidFill>
                  <a:schemeClr val="bg1"/>
                </a:solidFill>
              </a:rPr>
              <a:t>部署</a:t>
            </a:r>
            <a:endParaRPr lang="zh-CN" altLang="en-US" sz="2400" b="1">
              <a:solidFill>
                <a:schemeClr val="bg1"/>
              </a:solidFill>
            </a:endParaRPr>
          </a:p>
          <a:p>
            <a:endParaRPr lang="zh-CN" altLang="en-US" sz="2400" b="1">
              <a:solidFill>
                <a:schemeClr val="bg1"/>
              </a:solidFill>
            </a:endParaRPr>
          </a:p>
          <a:p>
            <a:r>
              <a:rPr lang="en-US" altLang="zh-CN" sz="2400" b="1">
                <a:solidFill>
                  <a:schemeClr val="bg1"/>
                </a:solidFill>
              </a:rPr>
              <a:t>3</a:t>
            </a:r>
            <a:r>
              <a:rPr lang="zh-CN" altLang="en-US" sz="2400" b="1">
                <a:solidFill>
                  <a:schemeClr val="bg1"/>
                </a:solidFill>
              </a:rPr>
              <a:t>、知识库应用搭建</a:t>
            </a:r>
            <a:endParaRPr lang="zh-CN" altLang="en-US" sz="2400" b="1">
              <a:solidFill>
                <a:schemeClr val="bg1"/>
              </a:solidFill>
            </a:endParaRPr>
          </a:p>
          <a:p>
            <a:endParaRPr lang="zh-CN" altLang="en-US" sz="2400" b="1">
              <a:solidFill>
                <a:schemeClr val="bg1"/>
              </a:solidFill>
            </a:endParaRPr>
          </a:p>
          <a:p>
            <a:r>
              <a:rPr lang="en-US" altLang="zh-CN" sz="2400" b="1">
                <a:solidFill>
                  <a:schemeClr val="bg1"/>
                </a:solidFill>
              </a:rPr>
              <a:t>4</a:t>
            </a:r>
            <a:r>
              <a:rPr lang="zh-CN" altLang="en-US" sz="2400" b="1">
                <a:solidFill>
                  <a:schemeClr val="bg1"/>
                </a:solidFill>
              </a:rPr>
              <a:t>、效果展示</a:t>
            </a:r>
            <a:endParaRPr lang="zh-CN" altLang="en-US" sz="2400" b="1">
              <a:solidFill>
                <a:schemeClr val="bg1"/>
              </a:solidFill>
            </a:endParaRPr>
          </a:p>
          <a:p>
            <a:endParaRPr lang="zh-CN" altLang="en-US" sz="2400" b="1">
              <a:solidFill>
                <a:schemeClr val="bg1"/>
              </a:solidFill>
            </a:endParaRPr>
          </a:p>
          <a:p>
            <a:r>
              <a:rPr lang="en-US" altLang="zh-CN" sz="2400" b="1">
                <a:solidFill>
                  <a:schemeClr val="bg1"/>
                </a:solidFill>
              </a:rPr>
              <a:t>5</a:t>
            </a:r>
            <a:r>
              <a:rPr lang="zh-CN" altLang="en-US" sz="2400" b="1">
                <a:solidFill>
                  <a:schemeClr val="bg1"/>
                </a:solidFill>
              </a:rPr>
              <a:t>、总结与展望</a:t>
            </a:r>
            <a:endParaRPr lang="zh-CN" altLang="en-US"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>
                <a:solidFill>
                  <a:schemeClr val="bg1"/>
                </a:solidFill>
                <a:sym typeface="+mn-ea"/>
              </a:rPr>
              <a:t>工具及技术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简介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Dify平台与Ollama工具介绍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b43b7569-d759-415c-b07e-947c1d4e373f.source.7.zh-Hans.pptx"/>
          <p:cNvGrpSpPr/>
          <p:nvPr/>
        </p:nvGrpSpPr>
        <p:grpSpPr>
          <a:xfrm>
            <a:off x="660400" y="1130300"/>
            <a:ext cx="10858500" cy="5003800"/>
            <a:chOff x="660400" y="1130300"/>
            <a:chExt cx="10858500" cy="5003800"/>
          </a:xfrm>
        </p:grpSpPr>
        <p:cxnSp>
          <p:nvCxnSpPr>
            <p:cNvPr id="31" name="连接符: 肘形 30"/>
            <p:cNvCxnSpPr>
              <a:stCxn id="4" idx="0"/>
              <a:endCxn id="28" idx="0"/>
            </p:cNvCxnSpPr>
            <p:nvPr/>
          </p:nvCxnSpPr>
          <p:spPr>
            <a:xfrm rot="16200000" flipH="1">
              <a:off x="4804410" y="218440"/>
              <a:ext cx="751840" cy="5462270"/>
            </a:xfrm>
            <a:prstGeom prst="bentConnector3">
              <a:avLst>
                <a:gd name="adj1" fmla="val -31672"/>
              </a:avLst>
            </a:prstGeom>
            <a:ln>
              <a:solidFill>
                <a:schemeClr val="tx1">
                  <a:alpha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islide-3"/>
            <p:cNvSpPr/>
            <p:nvPr/>
          </p:nvSpPr>
          <p:spPr>
            <a:xfrm flipV="1">
              <a:off x="4721819" y="2114550"/>
              <a:ext cx="0" cy="276250"/>
            </a:xfrm>
            <a:prstGeom prst="line">
              <a:avLst/>
            </a:prstGeom>
            <a:ln w="6350">
              <a:solidFill>
                <a:schemeClr val="tx1">
                  <a:alpha val="50000"/>
                </a:schemeClr>
              </a:solidFill>
              <a:miter lim="400000"/>
              <a:headEnd type="triangle"/>
            </a:ln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200">
                  <a:solidFill>
                    <a:srgbClr val="FFFFFF"/>
                  </a:solidFill>
                </a:defRPr>
              </a:pPr>
              <a:endParaRPr sz="1600" dirty="0">
                <a:cs typeface="+mn-ea"/>
                <a:sym typeface="+mn-lt"/>
              </a:endParaRPr>
            </a:p>
          </p:txBody>
        </p:sp>
        <p:sp>
          <p:nvSpPr>
            <p:cNvPr id="33" name="islide-3"/>
            <p:cNvSpPr/>
            <p:nvPr/>
          </p:nvSpPr>
          <p:spPr>
            <a:xfrm flipV="1">
              <a:off x="7455202" y="2114550"/>
              <a:ext cx="0" cy="276248"/>
            </a:xfrm>
            <a:prstGeom prst="line">
              <a:avLst/>
            </a:prstGeom>
            <a:ln w="6350">
              <a:solidFill>
                <a:schemeClr val="tx1">
                  <a:alpha val="50000"/>
                </a:schemeClr>
              </a:solidFill>
              <a:miter lim="400000"/>
              <a:headEnd type="triangle"/>
            </a:ln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200">
                  <a:solidFill>
                    <a:srgbClr val="FFFFFF"/>
                  </a:solidFill>
                </a:defRPr>
              </a:pPr>
              <a:endParaRPr sz="1600" dirty="0">
                <a:cs typeface="+mn-ea"/>
                <a:sym typeface="+mn-lt"/>
              </a:endParaRPr>
            </a:p>
          </p:txBody>
        </p:sp>
        <p:cxnSp>
          <p:nvCxnSpPr>
            <p:cNvPr id="103" name="连接符: 肘形 102"/>
            <p:cNvCxnSpPr>
              <a:stCxn id="119" idx="0"/>
              <a:endCxn id="113" idx="0"/>
            </p:cNvCxnSpPr>
            <p:nvPr/>
          </p:nvCxnSpPr>
          <p:spPr>
            <a:xfrm rot="16200000" flipH="1">
              <a:off x="6019800" y="1855470"/>
              <a:ext cx="152400" cy="5509260"/>
            </a:xfrm>
            <a:prstGeom prst="bentConnector3">
              <a:avLst>
                <a:gd name="adj1" fmla="val -156250"/>
              </a:avLst>
            </a:prstGeom>
            <a:ln>
              <a:solidFill>
                <a:schemeClr val="tx1">
                  <a:alpha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islide-3"/>
            <p:cNvSpPr/>
            <p:nvPr/>
          </p:nvSpPr>
          <p:spPr>
            <a:xfrm flipV="1">
              <a:off x="6096000" y="4256450"/>
              <a:ext cx="0" cy="276248"/>
            </a:xfrm>
            <a:prstGeom prst="line">
              <a:avLst/>
            </a:prstGeom>
            <a:ln w="6350">
              <a:solidFill>
                <a:schemeClr val="tx1">
                  <a:alpha val="50000"/>
                </a:schemeClr>
              </a:solidFill>
              <a:miter lim="400000"/>
              <a:headEnd type="triangle"/>
            </a:ln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200">
                  <a:solidFill>
                    <a:srgbClr val="FFFFFF"/>
                  </a:solidFill>
                </a:defRPr>
              </a:pPr>
              <a:endParaRPr sz="1600" dirty="0">
                <a:cs typeface="+mn-ea"/>
                <a:sym typeface="+mn-lt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6096000" y="1849096"/>
              <a:ext cx="0" cy="265454"/>
            </a:xfrm>
            <a:prstGeom prst="line">
              <a:avLst/>
            </a:prstGeom>
            <a:ln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itle"/>
            <p:cNvSpPr/>
            <p:nvPr/>
          </p:nvSpPr>
          <p:spPr>
            <a:xfrm>
              <a:off x="660400" y="1130300"/>
              <a:ext cx="10858500" cy="720000"/>
            </a:xfrm>
            <a:prstGeom prst="roundRect">
              <a:avLst>
                <a:gd name="adj" fmla="val 1058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0">
              <a:normAutofit/>
            </a:bodyPr>
            <a:lstStyle/>
            <a:p>
              <a:r>
                <a:rPr lang="zh-CN" altLang="en-US" sz="2400" b="1" dirty="0">
                  <a:solidFill>
                    <a:schemeClr val="tx1"/>
                  </a:solidFill>
                  <a:cs typeface="+mn-ea"/>
                  <a:sym typeface="+mn-lt"/>
                </a:rPr>
                <a:t>Dify作为开源框架的特点与优势</a:t>
              </a:r>
              <a:endParaRPr lang="zh-CN" altLang="en-US" sz="24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grpSp>
          <p:nvGrpSpPr>
            <p:cNvPr id="124" name="组合 123"/>
            <p:cNvGrpSpPr/>
            <p:nvPr/>
          </p:nvGrpSpPr>
          <p:grpSpPr>
            <a:xfrm>
              <a:off x="660400" y="2392004"/>
              <a:ext cx="3773805" cy="1600196"/>
              <a:chOff x="660400" y="2392004"/>
              <a:chExt cx="3773805" cy="1600196"/>
            </a:xfrm>
          </p:grpSpPr>
          <p:sp>
            <p:nvSpPr>
              <p:cNvPr id="2" name="ComponentBackground1"/>
              <p:cNvSpPr/>
              <p:nvPr/>
            </p:nvSpPr>
            <p:spPr>
              <a:xfrm>
                <a:off x="660400" y="2392004"/>
                <a:ext cx="2594610" cy="1600196"/>
              </a:xfrm>
              <a:prstGeom prst="rect">
                <a:avLst/>
              </a:prstGeom>
              <a:noFill/>
              <a:ln w="6350">
                <a:solidFill>
                  <a:schemeClr val="tx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endParaRPr kumimoji="1" lang="zh-CN" altLang="en-US" sz="1400" b="1">
                  <a:solidFill>
                    <a:schemeClr val="bg1"/>
                  </a:solidFill>
                  <a:latin typeface="Arial" panose="0208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" name="Text1"/>
              <p:cNvSpPr txBox="1"/>
              <p:nvPr/>
            </p:nvSpPr>
            <p:spPr>
              <a:xfrm>
                <a:off x="707741" y="3043497"/>
                <a:ext cx="2499928" cy="880640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" name="Bullet1"/>
              <p:cNvSpPr txBox="1"/>
              <p:nvPr/>
            </p:nvSpPr>
            <p:spPr>
              <a:xfrm>
                <a:off x="829945" y="2573614"/>
                <a:ext cx="3604260" cy="583565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rmAutofit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bg1"/>
                    </a:solidFill>
                    <a:cs typeface="+mn-ea"/>
                    <a:sym typeface="+mn-lt"/>
                  </a:rPr>
                  <a:t>开源框架</a:t>
                </a:r>
                <a:r>
                  <a:rPr lang="en-US" altLang="zh-CN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 - </a:t>
                </a:r>
                <a:r>
                  <a:rPr lang="zh-CN" altLang="en-US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方便二次开发，节约成本</a:t>
                </a:r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829661" y="2392004"/>
              <a:ext cx="5179979" cy="1600196"/>
              <a:chOff x="829661" y="2392004"/>
              <a:chExt cx="5179979" cy="1600196"/>
            </a:xfrm>
          </p:grpSpPr>
          <p:sp>
            <p:nvSpPr>
              <p:cNvPr id="7" name="ComponentBackground2"/>
              <p:cNvSpPr/>
              <p:nvPr/>
            </p:nvSpPr>
            <p:spPr>
              <a:xfrm>
                <a:off x="3415030" y="2392004"/>
                <a:ext cx="2594610" cy="1600196"/>
              </a:xfrm>
              <a:prstGeom prst="rect">
                <a:avLst/>
              </a:prstGeom>
              <a:noFill/>
              <a:ln w="6350">
                <a:solidFill>
                  <a:schemeClr val="tx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endParaRPr kumimoji="1" lang="zh-CN" altLang="en-US" sz="1400" b="1">
                  <a:solidFill>
                    <a:schemeClr val="bg1"/>
                  </a:solidFill>
                  <a:latin typeface="Arial" panose="0208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9" name="Bullet2"/>
              <p:cNvSpPr txBox="1"/>
              <p:nvPr/>
            </p:nvSpPr>
            <p:spPr>
              <a:xfrm>
                <a:off x="829661" y="3325454"/>
                <a:ext cx="4537075" cy="583565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rmAutofit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bg1"/>
                    </a:solidFill>
                    <a:cs typeface="+mn-ea"/>
                    <a:sym typeface="+mn-lt"/>
                  </a:rPr>
                  <a:t>灵活性与扩展性</a:t>
                </a:r>
                <a:r>
                  <a:rPr lang="en-US" altLang="zh-CN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 - </a:t>
                </a:r>
                <a:r>
                  <a:rPr lang="zh-CN" altLang="en-US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支持各类主流框架、模型、工具</a:t>
                </a:r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29661" y="2392004"/>
              <a:ext cx="7934609" cy="2261763"/>
              <a:chOff x="829661" y="2392004"/>
              <a:chExt cx="7934609" cy="2261763"/>
            </a:xfrm>
          </p:grpSpPr>
          <p:sp>
            <p:nvSpPr>
              <p:cNvPr id="12" name="ComponentBackground3"/>
              <p:cNvSpPr/>
              <p:nvPr/>
            </p:nvSpPr>
            <p:spPr>
              <a:xfrm>
                <a:off x="6169660" y="2392004"/>
                <a:ext cx="2594610" cy="1600196"/>
              </a:xfrm>
              <a:prstGeom prst="rect">
                <a:avLst/>
              </a:prstGeom>
              <a:noFill/>
              <a:ln w="6350">
                <a:solidFill>
                  <a:schemeClr val="tx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endParaRPr kumimoji="1" lang="zh-CN" altLang="en-US" sz="1400" b="1">
                  <a:solidFill>
                    <a:schemeClr val="bg1"/>
                  </a:solidFill>
                  <a:latin typeface="Arial" panose="0208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Bullet3"/>
              <p:cNvSpPr txBox="1"/>
              <p:nvPr/>
            </p:nvSpPr>
            <p:spPr>
              <a:xfrm>
                <a:off x="829661" y="4070202"/>
                <a:ext cx="4392930" cy="583565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rmAutofit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bg1"/>
                    </a:solidFill>
                    <a:cs typeface="+mn-ea"/>
                    <a:sym typeface="+mn-lt"/>
                  </a:rPr>
                  <a:t>易用性优势</a:t>
                </a:r>
                <a:r>
                  <a:rPr lang="en-US" altLang="zh-CN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 - </a:t>
                </a:r>
                <a:r>
                  <a:rPr lang="zh-CN" altLang="en-US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无需代码能力及复杂概念，快速上手</a:t>
                </a:r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27" name="组合 126"/>
            <p:cNvGrpSpPr/>
            <p:nvPr/>
          </p:nvGrpSpPr>
          <p:grpSpPr>
            <a:xfrm>
              <a:off x="6169376" y="2392004"/>
              <a:ext cx="5349524" cy="1600196"/>
              <a:chOff x="6169376" y="2392004"/>
              <a:chExt cx="5349524" cy="1600196"/>
            </a:xfrm>
          </p:grpSpPr>
          <p:sp>
            <p:nvSpPr>
              <p:cNvPr id="26" name="ComponentBackground4"/>
              <p:cNvSpPr/>
              <p:nvPr/>
            </p:nvSpPr>
            <p:spPr>
              <a:xfrm>
                <a:off x="8924290" y="2392004"/>
                <a:ext cx="2594610" cy="1600196"/>
              </a:xfrm>
              <a:prstGeom prst="rect">
                <a:avLst/>
              </a:prstGeom>
              <a:noFill/>
              <a:ln w="6350">
                <a:solidFill>
                  <a:schemeClr val="tx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endParaRPr kumimoji="1" lang="zh-CN" altLang="en-US" sz="1400" b="1">
                  <a:solidFill>
                    <a:schemeClr val="bg1"/>
                  </a:solidFill>
                  <a:latin typeface="Arial" panose="0208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Bullet4"/>
              <p:cNvSpPr txBox="1"/>
              <p:nvPr/>
            </p:nvSpPr>
            <p:spPr>
              <a:xfrm>
                <a:off x="6169376" y="3325454"/>
                <a:ext cx="3482975" cy="583565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rmAutofit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bg1"/>
                    </a:solidFill>
                    <a:cs typeface="+mn-ea"/>
                    <a:sym typeface="+mn-lt"/>
                  </a:rPr>
                  <a:t>功能强大</a:t>
                </a:r>
                <a:r>
                  <a:rPr lang="en-US" altLang="zh-CN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 - </a:t>
                </a:r>
                <a:r>
                  <a:rPr lang="zh-CN" altLang="en-US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自带工作流、知识库框架</a:t>
                </a:r>
                <a:endParaRPr lang="en-US" altLang="zh-CN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33" name="组合 132"/>
            <p:cNvGrpSpPr/>
            <p:nvPr/>
          </p:nvGrpSpPr>
          <p:grpSpPr>
            <a:xfrm>
              <a:off x="2044065" y="2575604"/>
              <a:ext cx="8392795" cy="3558496"/>
              <a:chOff x="660400" y="2575604"/>
              <a:chExt cx="8392795" cy="3558496"/>
            </a:xfrm>
          </p:grpSpPr>
          <p:grpSp>
            <p:nvGrpSpPr>
              <p:cNvPr id="128" name="组合 127"/>
              <p:cNvGrpSpPr/>
              <p:nvPr/>
            </p:nvGrpSpPr>
            <p:grpSpPr>
              <a:xfrm>
                <a:off x="660400" y="4047199"/>
                <a:ext cx="8392795" cy="2086901"/>
                <a:chOff x="660400" y="4047199"/>
                <a:chExt cx="8392795" cy="2086901"/>
              </a:xfrm>
            </p:grpSpPr>
            <p:sp>
              <p:nvSpPr>
                <p:cNvPr id="119" name="ComponentBackground5"/>
                <p:cNvSpPr/>
                <p:nvPr/>
              </p:nvSpPr>
              <p:spPr>
                <a:xfrm>
                  <a:off x="660400" y="4533904"/>
                  <a:ext cx="2594610" cy="1600196"/>
                </a:xfrm>
                <a:prstGeom prst="rect">
                  <a:avLst/>
                </a:prstGeom>
                <a:noFill/>
                <a:ln w="6350">
                  <a:solidFill>
                    <a:schemeClr val="tx1"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 anchorCtr="0">
                  <a:normAutofit/>
                </a:bodyPr>
                <a:lstStyle/>
                <a:p>
                  <a:endParaRPr kumimoji="1" lang="zh-CN" altLang="en-US" sz="1400" b="1">
                    <a:solidFill>
                      <a:schemeClr val="bg1"/>
                    </a:solidFill>
                    <a:latin typeface="Arial" panose="020806040202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21" name="Bullet5"/>
                <p:cNvSpPr txBox="1"/>
                <p:nvPr/>
              </p:nvSpPr>
              <p:spPr>
                <a:xfrm>
                  <a:off x="4785995" y="4047199"/>
                  <a:ext cx="4267200" cy="583565"/>
                </a:xfrm>
                <a:prstGeom prst="rect">
                  <a:avLst/>
                </a:prstGeom>
                <a:noFill/>
              </p:spPr>
              <p:txBody>
                <a:bodyPr wrap="square" rtlCol="0" anchor="ctr" anchorCtr="0">
                  <a:normAutofit lnSpcReduction="10000"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社区支持与更新</a:t>
                  </a:r>
                  <a:r>
                    <a:rPr lang="en-US" altLang="zh-CN" sz="1400" b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 - </a:t>
                  </a:r>
                  <a:r>
                    <a:rPr lang="zh-CN" altLang="en-US" sz="1400" b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文档齐全，生态丰富</a:t>
                  </a:r>
                  <a:endParaRPr lang="zh-CN" altLang="en-US" sz="1400" b="1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16" name="ComponentBackground6"/>
              <p:cNvSpPr/>
              <p:nvPr/>
            </p:nvSpPr>
            <p:spPr>
              <a:xfrm>
                <a:off x="3415030" y="4533904"/>
                <a:ext cx="2594610" cy="1600196"/>
              </a:xfrm>
              <a:prstGeom prst="rect">
                <a:avLst/>
              </a:prstGeom>
              <a:noFill/>
              <a:ln w="6350">
                <a:solidFill>
                  <a:schemeClr val="tx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endParaRPr kumimoji="1" lang="zh-CN" altLang="en-US" sz="1400" b="1">
                  <a:solidFill>
                    <a:schemeClr val="bg1"/>
                  </a:solidFill>
                  <a:latin typeface="Arial" panose="0208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5" name="Bullet7"/>
              <p:cNvSpPr txBox="1"/>
              <p:nvPr/>
            </p:nvSpPr>
            <p:spPr>
              <a:xfrm>
                <a:off x="4785711" y="2575604"/>
                <a:ext cx="2713355" cy="583565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rmAutofit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bg1"/>
                    </a:solidFill>
                    <a:cs typeface="+mn-ea"/>
                    <a:sym typeface="+mn-lt"/>
                  </a:rPr>
                  <a:t>部署简单</a:t>
                </a:r>
                <a:r>
                  <a:rPr lang="en-US" altLang="zh-CN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 - Docker</a:t>
                </a:r>
                <a:r>
                  <a:rPr lang="zh-CN" altLang="en-US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一键部署</a:t>
                </a:r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Dify简介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Ollama简介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60400" y="1130299"/>
            <a:ext cx="11531600" cy="5003801"/>
            <a:chOff x="1040" y="1780"/>
            <a:chExt cx="18160" cy="7880"/>
          </a:xfrm>
        </p:grpSpPr>
        <p:grpSp>
          <p:nvGrpSpPr>
            <p:cNvPr id="3" name="0de5e2d5-285e-422e-b4ec-8de01bb1f246.source.5.zh-Hans.pptx"/>
            <p:cNvGrpSpPr/>
            <p:nvPr/>
          </p:nvGrpSpPr>
          <p:grpSpPr>
            <a:xfrm>
              <a:off x="1040" y="1780"/>
              <a:ext cx="18160" cy="7880"/>
              <a:chOff x="660400" y="1130299"/>
              <a:chExt cx="11531600" cy="5003801"/>
            </a:xfrm>
          </p:grpSpPr>
          <p:sp>
            <p:nvSpPr>
              <p:cNvPr id="9" name="Title"/>
              <p:cNvSpPr/>
              <p:nvPr/>
            </p:nvSpPr>
            <p:spPr>
              <a:xfrm>
                <a:off x="660400" y="1130299"/>
                <a:ext cx="7416800" cy="52705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0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2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Ollama模型的功能与适用场景</a:t>
                </a:r>
                <a:endParaRPr lang="zh-CN" altLang="en-US" sz="2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87" name="Group 49"/>
              <p:cNvGrpSpPr/>
              <p:nvPr/>
            </p:nvGrpSpPr>
            <p:grpSpPr>
              <a:xfrm>
                <a:off x="660401" y="1695861"/>
                <a:ext cx="7415212" cy="3744820"/>
                <a:chOff x="660401" y="1695861"/>
                <a:chExt cx="7415212" cy="3744820"/>
              </a:xfrm>
            </p:grpSpPr>
            <p:grpSp>
              <p:nvGrpSpPr>
                <p:cNvPr id="88" name="组合 87"/>
                <p:cNvGrpSpPr/>
                <p:nvPr/>
              </p:nvGrpSpPr>
              <p:grpSpPr>
                <a:xfrm>
                  <a:off x="660401" y="1695861"/>
                  <a:ext cx="7415212" cy="903841"/>
                  <a:chOff x="660401" y="1794402"/>
                  <a:chExt cx="7415212" cy="903841"/>
                </a:xfrm>
              </p:grpSpPr>
              <p:grpSp>
                <p:nvGrpSpPr>
                  <p:cNvPr id="117" name="íš1iḓê"/>
                  <p:cNvGrpSpPr/>
                  <p:nvPr/>
                </p:nvGrpSpPr>
                <p:grpSpPr>
                  <a:xfrm>
                    <a:off x="1254753" y="1794402"/>
                    <a:ext cx="6820860" cy="903841"/>
                    <a:chOff x="1254753" y="1442309"/>
                    <a:chExt cx="6820860" cy="903841"/>
                  </a:xfrm>
                </p:grpSpPr>
                <p:sp>
                  <p:nvSpPr>
                    <p:cNvPr id="121" name="Text1"/>
                    <p:cNvSpPr/>
                    <p:nvPr/>
                  </p:nvSpPr>
                  <p:spPr bwMode="auto">
                    <a:xfrm>
                      <a:off x="1254753" y="1905448"/>
                      <a:ext cx="6820860" cy="44070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wrap="square" lIns="91440" tIns="45720" rIns="91440" bIns="45720" anchor="t" anchorCtr="0">
                      <a:noAutofit/>
                    </a:bodyPr>
                    <a:lstStyle>
                      <a:defPPr>
                        <a:defRPr lang="zh-CN"/>
                      </a:defPPr>
                      <a:lvl1pPr marL="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>
                        <a:lnSpc>
                          <a:spcPct val="120000"/>
                        </a:lnSpc>
                      </a:pPr>
                      <a:r>
                        <a:rPr lang="zh-CN" altLang="en-US" sz="1400" dirty="0">
                          <a:solidFill>
                            <a:schemeClr val="bg1"/>
                          </a:solidFill>
                          <a:cs typeface="+mn-ea"/>
                          <a:sym typeface="+mn-lt"/>
                        </a:rPr>
                        <a:t>Ollama是一个轻量级的开源AI模型，专注于本地化部署和高效运行，适用于需要快速响应和低资源消耗的应用场景。</a:t>
                      </a:r>
                      <a:endParaRPr lang="zh-CN" altLang="en-US" sz="1400" dirty="0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122" name="Bullet1"/>
                    <p:cNvSpPr txBox="1"/>
                    <p:nvPr/>
                  </p:nvSpPr>
                  <p:spPr bwMode="auto">
                    <a:xfrm>
                      <a:off x="1254753" y="1442309"/>
                      <a:ext cx="6820860" cy="3060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wrap="square" lIns="91440" tIns="45720" rIns="91440" bIns="45720" anchor="t" anchorCtr="0">
                      <a:noAutofit/>
                    </a:bodyPr>
                    <a:lstStyle>
                      <a:defPPr>
                        <a:defRPr lang="zh-CN"/>
                      </a:defPPr>
                      <a:lvl1pPr marL="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eaLnBrk="1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zh-CN" altLang="en-US" sz="1600" b="1" dirty="0">
                          <a:solidFill>
                            <a:schemeClr val="bg1"/>
                          </a:solidFill>
                          <a:cs typeface="+mn-ea"/>
                          <a:sym typeface="+mn-lt"/>
                        </a:rPr>
                        <a:t>Ollama模型定义</a:t>
                      </a:r>
                      <a:endParaRPr lang="zh-CN" altLang="en-US" sz="1600" b="1" dirty="0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</p:grpSp>
              <p:grpSp>
                <p:nvGrpSpPr>
                  <p:cNvPr id="118" name="íṧ1íḋè"/>
                  <p:cNvGrpSpPr/>
                  <p:nvPr/>
                </p:nvGrpSpPr>
                <p:grpSpPr>
                  <a:xfrm>
                    <a:off x="660401" y="1924768"/>
                    <a:ext cx="463550" cy="463550"/>
                    <a:chOff x="1828331" y="2288618"/>
                    <a:chExt cx="594355" cy="594355"/>
                  </a:xfrm>
                </p:grpSpPr>
                <p:sp>
                  <p:nvSpPr>
                    <p:cNvPr id="119" name="IconBackground1"/>
                    <p:cNvSpPr/>
                    <p:nvPr/>
                  </p:nvSpPr>
                  <p:spPr>
                    <a:xfrm>
                      <a:off x="1828331" y="2288618"/>
                      <a:ext cx="594355" cy="594355"/>
                    </a:xfrm>
                    <a:prstGeom prst="ellipse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anchor="ctr">
                      <a:normAutofit fontScale="92500" lnSpcReduction="10000"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dirty="0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120" name="Icon1"/>
                    <p:cNvSpPr/>
                    <p:nvPr/>
                  </p:nvSpPr>
                  <p:spPr bwMode="auto">
                    <a:xfrm>
                      <a:off x="1957541" y="2417828"/>
                      <a:ext cx="335934" cy="335934"/>
                    </a:xfrm>
                    <a:custGeom>
                      <a:avLst/>
                      <a:gdLst>
                        <a:gd name="T0" fmla="*/ 6266 w 12532"/>
                        <a:gd name="T1" fmla="*/ 0 h 12532"/>
                        <a:gd name="T2" fmla="*/ 0 w 12532"/>
                        <a:gd name="T3" fmla="*/ 3091 h 12532"/>
                        <a:gd name="T4" fmla="*/ 0 w 12532"/>
                        <a:gd name="T5" fmla="*/ 9357 h 12532"/>
                        <a:gd name="T6" fmla="*/ 6266 w 12532"/>
                        <a:gd name="T7" fmla="*/ 12532 h 12532"/>
                        <a:gd name="T8" fmla="*/ 12532 w 12532"/>
                        <a:gd name="T9" fmla="*/ 9357 h 12532"/>
                        <a:gd name="T10" fmla="*/ 12532 w 12532"/>
                        <a:gd name="T11" fmla="*/ 3091 h 12532"/>
                        <a:gd name="T12" fmla="*/ 6266 w 12532"/>
                        <a:gd name="T13" fmla="*/ 0 h 12532"/>
                        <a:gd name="T14" fmla="*/ 6016 w 12532"/>
                        <a:gd name="T15" fmla="*/ 11780 h 12532"/>
                        <a:gd name="T16" fmla="*/ 584 w 12532"/>
                        <a:gd name="T17" fmla="*/ 9023 h 12532"/>
                        <a:gd name="T18" fmla="*/ 584 w 12532"/>
                        <a:gd name="T19" fmla="*/ 3759 h 12532"/>
                        <a:gd name="T20" fmla="*/ 6016 w 12532"/>
                        <a:gd name="T21" fmla="*/ 6432 h 12532"/>
                        <a:gd name="T22" fmla="*/ 6016 w 12532"/>
                        <a:gd name="T23" fmla="*/ 11780 h 12532"/>
                        <a:gd name="T24" fmla="*/ 6266 w 12532"/>
                        <a:gd name="T25" fmla="*/ 5932 h 12532"/>
                        <a:gd name="T26" fmla="*/ 835 w 12532"/>
                        <a:gd name="T27" fmla="*/ 3341 h 12532"/>
                        <a:gd name="T28" fmla="*/ 6266 w 12532"/>
                        <a:gd name="T29" fmla="*/ 584 h 12532"/>
                        <a:gd name="T30" fmla="*/ 11697 w 12532"/>
                        <a:gd name="T31" fmla="*/ 3257 h 12532"/>
                        <a:gd name="T32" fmla="*/ 6266 w 12532"/>
                        <a:gd name="T33" fmla="*/ 5932 h 12532"/>
                        <a:gd name="T34" fmla="*/ 11948 w 12532"/>
                        <a:gd name="T35" fmla="*/ 9023 h 12532"/>
                        <a:gd name="T36" fmla="*/ 6516 w 12532"/>
                        <a:gd name="T37" fmla="*/ 11780 h 12532"/>
                        <a:gd name="T38" fmla="*/ 6516 w 12532"/>
                        <a:gd name="T39" fmla="*/ 6433 h 12532"/>
                        <a:gd name="T40" fmla="*/ 11948 w 12532"/>
                        <a:gd name="T41" fmla="*/ 3760 h 12532"/>
                        <a:gd name="T42" fmla="*/ 11948 w 12532"/>
                        <a:gd name="T43" fmla="*/ 9023 h 12532"/>
                        <a:gd name="T44" fmla="*/ 1587 w 12532"/>
                        <a:gd name="T45" fmla="*/ 6433 h 12532"/>
                        <a:gd name="T46" fmla="*/ 4177 w 12532"/>
                        <a:gd name="T47" fmla="*/ 7687 h 12532"/>
                        <a:gd name="T48" fmla="*/ 4260 w 12532"/>
                        <a:gd name="T49" fmla="*/ 7687 h 12532"/>
                        <a:gd name="T50" fmla="*/ 4511 w 12532"/>
                        <a:gd name="T51" fmla="*/ 7520 h 12532"/>
                        <a:gd name="T52" fmla="*/ 4344 w 12532"/>
                        <a:gd name="T53" fmla="*/ 7185 h 12532"/>
                        <a:gd name="T54" fmla="*/ 1837 w 12532"/>
                        <a:gd name="T55" fmla="*/ 5932 h 12532"/>
                        <a:gd name="T56" fmla="*/ 1503 w 12532"/>
                        <a:gd name="T57" fmla="*/ 6099 h 12532"/>
                        <a:gd name="T58" fmla="*/ 1587 w 12532"/>
                        <a:gd name="T59" fmla="*/ 6433 h 12532"/>
                        <a:gd name="T60" fmla="*/ 8188 w 12532"/>
                        <a:gd name="T61" fmla="*/ 7687 h 12532"/>
                        <a:gd name="T62" fmla="*/ 8271 w 12532"/>
                        <a:gd name="T63" fmla="*/ 7687 h 12532"/>
                        <a:gd name="T64" fmla="*/ 10861 w 12532"/>
                        <a:gd name="T65" fmla="*/ 6433 h 12532"/>
                        <a:gd name="T66" fmla="*/ 11028 w 12532"/>
                        <a:gd name="T67" fmla="*/ 6099 h 12532"/>
                        <a:gd name="T68" fmla="*/ 10694 w 12532"/>
                        <a:gd name="T69" fmla="*/ 5932 h 12532"/>
                        <a:gd name="T70" fmla="*/ 8104 w 12532"/>
                        <a:gd name="T71" fmla="*/ 7185 h 12532"/>
                        <a:gd name="T72" fmla="*/ 7936 w 12532"/>
                        <a:gd name="T73" fmla="*/ 7520 h 12532"/>
                        <a:gd name="T74" fmla="*/ 8188 w 12532"/>
                        <a:gd name="T75" fmla="*/ 7687 h 12532"/>
                        <a:gd name="T76" fmla="*/ 8188 w 12532"/>
                        <a:gd name="T77" fmla="*/ 7687 h 1253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</a:cxnLst>
                      <a:rect l="0" t="0" r="r" b="b"/>
                      <a:pathLst>
                        <a:path w="12532" h="12532">
                          <a:moveTo>
                            <a:pt x="6266" y="0"/>
                          </a:moveTo>
                          <a:lnTo>
                            <a:pt x="0" y="3091"/>
                          </a:lnTo>
                          <a:lnTo>
                            <a:pt x="0" y="9357"/>
                          </a:lnTo>
                          <a:lnTo>
                            <a:pt x="6266" y="12532"/>
                          </a:lnTo>
                          <a:lnTo>
                            <a:pt x="12532" y="9357"/>
                          </a:lnTo>
                          <a:lnTo>
                            <a:pt x="12532" y="3091"/>
                          </a:lnTo>
                          <a:lnTo>
                            <a:pt x="6266" y="0"/>
                          </a:lnTo>
                          <a:close/>
                          <a:moveTo>
                            <a:pt x="6016" y="11780"/>
                          </a:moveTo>
                          <a:lnTo>
                            <a:pt x="584" y="9023"/>
                          </a:lnTo>
                          <a:lnTo>
                            <a:pt x="584" y="3759"/>
                          </a:lnTo>
                          <a:lnTo>
                            <a:pt x="6016" y="6432"/>
                          </a:lnTo>
                          <a:lnTo>
                            <a:pt x="6016" y="11780"/>
                          </a:lnTo>
                          <a:close/>
                          <a:moveTo>
                            <a:pt x="6266" y="5932"/>
                          </a:moveTo>
                          <a:lnTo>
                            <a:pt x="835" y="3341"/>
                          </a:lnTo>
                          <a:lnTo>
                            <a:pt x="6266" y="584"/>
                          </a:lnTo>
                          <a:lnTo>
                            <a:pt x="11697" y="3257"/>
                          </a:lnTo>
                          <a:lnTo>
                            <a:pt x="6266" y="5932"/>
                          </a:lnTo>
                          <a:close/>
                          <a:moveTo>
                            <a:pt x="11948" y="9023"/>
                          </a:moveTo>
                          <a:lnTo>
                            <a:pt x="6516" y="11780"/>
                          </a:lnTo>
                          <a:lnTo>
                            <a:pt x="6516" y="6433"/>
                          </a:lnTo>
                          <a:lnTo>
                            <a:pt x="11948" y="3760"/>
                          </a:lnTo>
                          <a:lnTo>
                            <a:pt x="11948" y="9023"/>
                          </a:lnTo>
                          <a:close/>
                          <a:moveTo>
                            <a:pt x="1587" y="6433"/>
                          </a:moveTo>
                          <a:lnTo>
                            <a:pt x="4177" y="7687"/>
                          </a:lnTo>
                          <a:lnTo>
                            <a:pt x="4260" y="7687"/>
                          </a:lnTo>
                          <a:cubicBezTo>
                            <a:pt x="4344" y="7687"/>
                            <a:pt x="4428" y="7604"/>
                            <a:pt x="4511" y="7520"/>
                          </a:cubicBezTo>
                          <a:cubicBezTo>
                            <a:pt x="4594" y="7352"/>
                            <a:pt x="4511" y="7185"/>
                            <a:pt x="4344" y="7185"/>
                          </a:cubicBezTo>
                          <a:lnTo>
                            <a:pt x="1837" y="5932"/>
                          </a:lnTo>
                          <a:cubicBezTo>
                            <a:pt x="1670" y="5848"/>
                            <a:pt x="1503" y="5932"/>
                            <a:pt x="1503" y="6099"/>
                          </a:cubicBezTo>
                          <a:cubicBezTo>
                            <a:pt x="1420" y="6183"/>
                            <a:pt x="1420" y="6349"/>
                            <a:pt x="1587" y="6433"/>
                          </a:cubicBezTo>
                          <a:close/>
                          <a:moveTo>
                            <a:pt x="8188" y="7687"/>
                          </a:moveTo>
                          <a:lnTo>
                            <a:pt x="8271" y="7687"/>
                          </a:lnTo>
                          <a:lnTo>
                            <a:pt x="10861" y="6433"/>
                          </a:lnTo>
                          <a:cubicBezTo>
                            <a:pt x="11028" y="6350"/>
                            <a:pt x="11028" y="6183"/>
                            <a:pt x="11028" y="6099"/>
                          </a:cubicBezTo>
                          <a:cubicBezTo>
                            <a:pt x="10945" y="5932"/>
                            <a:pt x="10778" y="5932"/>
                            <a:pt x="10694" y="5932"/>
                          </a:cubicBezTo>
                          <a:lnTo>
                            <a:pt x="8104" y="7185"/>
                          </a:lnTo>
                          <a:cubicBezTo>
                            <a:pt x="7936" y="7268"/>
                            <a:pt x="7853" y="7436"/>
                            <a:pt x="7936" y="7520"/>
                          </a:cubicBezTo>
                          <a:cubicBezTo>
                            <a:pt x="8020" y="7687"/>
                            <a:pt x="8104" y="7687"/>
                            <a:pt x="8188" y="7687"/>
                          </a:cubicBezTo>
                          <a:close/>
                          <a:moveTo>
                            <a:pt x="8188" y="7687"/>
                          </a:move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/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zh-CN" altLang="en-US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</p:grpSp>
            </p:grpSp>
            <p:grpSp>
              <p:nvGrpSpPr>
                <p:cNvPr id="89" name="组合 88"/>
                <p:cNvGrpSpPr/>
                <p:nvPr/>
              </p:nvGrpSpPr>
              <p:grpSpPr>
                <a:xfrm>
                  <a:off x="660401" y="3042600"/>
                  <a:ext cx="7415212" cy="696643"/>
                  <a:chOff x="660401" y="3805866"/>
                  <a:chExt cx="7415212" cy="696643"/>
                </a:xfrm>
              </p:grpSpPr>
              <p:grpSp>
                <p:nvGrpSpPr>
                  <p:cNvPr id="111" name="išlidè"/>
                  <p:cNvGrpSpPr/>
                  <p:nvPr/>
                </p:nvGrpSpPr>
                <p:grpSpPr>
                  <a:xfrm>
                    <a:off x="1254753" y="3805866"/>
                    <a:ext cx="6820860" cy="440702"/>
                    <a:chOff x="1254753" y="2979855"/>
                    <a:chExt cx="6820860" cy="440702"/>
                  </a:xfrm>
                </p:grpSpPr>
                <p:sp>
                  <p:nvSpPr>
                    <p:cNvPr id="115" name="Text2"/>
                    <p:cNvSpPr/>
                    <p:nvPr/>
                  </p:nvSpPr>
                  <p:spPr bwMode="auto">
                    <a:xfrm>
                      <a:off x="1254753" y="2979855"/>
                      <a:ext cx="6820860" cy="44070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wrap="square" lIns="91440" tIns="45720" rIns="91440" bIns="45720" anchor="t" anchorCtr="0">
                      <a:normAutofit/>
                    </a:bodyPr>
                    <a:lstStyle>
                      <a:defPPr>
                        <a:defRPr lang="zh-CN"/>
                      </a:defPPr>
                      <a:lvl1pPr marL="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>
                        <a:lnSpc>
                          <a:spcPct val="120000"/>
                        </a:lnSpc>
                      </a:pPr>
                      <a:endParaRPr lang="zh-CN" altLang="en-US" sz="1050" dirty="0" err="1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116" name="Bullet2"/>
                    <p:cNvSpPr txBox="1"/>
                    <p:nvPr/>
                  </p:nvSpPr>
                  <p:spPr bwMode="auto">
                    <a:xfrm>
                      <a:off x="1254753" y="3112888"/>
                      <a:ext cx="6820860" cy="3060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wrap="square" lIns="91440" tIns="45720" rIns="91440" bIns="45720" anchor="t" anchorCtr="0">
                      <a:noAutofit/>
                    </a:bodyPr>
                    <a:lstStyle>
                      <a:defPPr>
                        <a:defRPr lang="zh-CN"/>
                      </a:defPPr>
                      <a:lvl1pPr marL="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eaLnBrk="1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zh-CN" altLang="en-US" sz="1600" b="1" dirty="0">
                          <a:solidFill>
                            <a:schemeClr val="bg1"/>
                          </a:solidFill>
                          <a:cs typeface="+mn-ea"/>
                          <a:sym typeface="+mn-lt"/>
                        </a:rPr>
                        <a:t>核心功能解析</a:t>
                      </a:r>
                      <a:endParaRPr lang="zh-CN" altLang="en-US" sz="1600" b="1" dirty="0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</p:grpSp>
              <p:grpSp>
                <p:nvGrpSpPr>
                  <p:cNvPr id="112" name="îṥ1ïḋe"/>
                  <p:cNvGrpSpPr/>
                  <p:nvPr/>
                </p:nvGrpSpPr>
                <p:grpSpPr>
                  <a:xfrm>
                    <a:off x="660401" y="4038959"/>
                    <a:ext cx="463550" cy="463550"/>
                    <a:chOff x="1828331" y="4096927"/>
                    <a:chExt cx="594355" cy="594355"/>
                  </a:xfrm>
                </p:grpSpPr>
                <p:sp>
                  <p:nvSpPr>
                    <p:cNvPr id="113" name="IconBackground2"/>
                    <p:cNvSpPr/>
                    <p:nvPr/>
                  </p:nvSpPr>
                  <p:spPr>
                    <a:xfrm>
                      <a:off x="1828331" y="4096927"/>
                      <a:ext cx="594355" cy="594355"/>
                    </a:xfrm>
                    <a:prstGeom prst="ellipse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anchor="ctr">
                      <a:normAutofit fontScale="92500" lnSpcReduction="10000"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dirty="0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114" name="Icon2"/>
                    <p:cNvSpPr/>
                    <p:nvPr/>
                  </p:nvSpPr>
                  <p:spPr bwMode="auto">
                    <a:xfrm>
                      <a:off x="1947106" y="4240756"/>
                      <a:ext cx="356804" cy="312022"/>
                    </a:xfrm>
                    <a:custGeom>
                      <a:avLst/>
                      <a:gdLst>
                        <a:gd name="connsiteX0" fmla="*/ 501508 w 606086"/>
                        <a:gd name="connsiteY0" fmla="*/ 493394 h 530017"/>
                        <a:gd name="connsiteX1" fmla="*/ 606086 w 606086"/>
                        <a:gd name="connsiteY1" fmla="*/ 493394 h 530017"/>
                        <a:gd name="connsiteX2" fmla="*/ 606086 w 606086"/>
                        <a:gd name="connsiteY2" fmla="*/ 530017 h 530017"/>
                        <a:gd name="connsiteX3" fmla="*/ 501508 w 606086"/>
                        <a:gd name="connsiteY3" fmla="*/ 530017 h 530017"/>
                        <a:gd name="connsiteX4" fmla="*/ 347981 w 606086"/>
                        <a:gd name="connsiteY4" fmla="*/ 417155 h 530017"/>
                        <a:gd name="connsiteX5" fmla="*/ 342723 w 606086"/>
                        <a:gd name="connsiteY5" fmla="*/ 424673 h 530017"/>
                        <a:gd name="connsiteX6" fmla="*/ 424098 w 606086"/>
                        <a:gd name="connsiteY6" fmla="*/ 450210 h 530017"/>
                        <a:gd name="connsiteX7" fmla="*/ 505592 w 606086"/>
                        <a:gd name="connsiteY7" fmla="*/ 424673 h 530017"/>
                        <a:gd name="connsiteX8" fmla="*/ 500335 w 606086"/>
                        <a:gd name="connsiteY8" fmla="*/ 417155 h 530017"/>
                        <a:gd name="connsiteX9" fmla="*/ 424098 w 606086"/>
                        <a:gd name="connsiteY9" fmla="*/ 431594 h 530017"/>
                        <a:gd name="connsiteX10" fmla="*/ 347981 w 606086"/>
                        <a:gd name="connsiteY10" fmla="*/ 417155 h 530017"/>
                        <a:gd name="connsiteX11" fmla="*/ 107681 w 606086"/>
                        <a:gd name="connsiteY11" fmla="*/ 405818 h 530017"/>
                        <a:gd name="connsiteX12" fmla="*/ 101826 w 606086"/>
                        <a:gd name="connsiteY12" fmla="*/ 414171 h 530017"/>
                        <a:gd name="connsiteX13" fmla="*/ 191804 w 606086"/>
                        <a:gd name="connsiteY13" fmla="*/ 442454 h 530017"/>
                        <a:gd name="connsiteX14" fmla="*/ 281782 w 606086"/>
                        <a:gd name="connsiteY14" fmla="*/ 414171 h 530017"/>
                        <a:gd name="connsiteX15" fmla="*/ 275927 w 606086"/>
                        <a:gd name="connsiteY15" fmla="*/ 405818 h 530017"/>
                        <a:gd name="connsiteX16" fmla="*/ 191804 w 606086"/>
                        <a:gd name="connsiteY16" fmla="*/ 421809 h 530017"/>
                        <a:gd name="connsiteX17" fmla="*/ 107681 w 606086"/>
                        <a:gd name="connsiteY17" fmla="*/ 405818 h 530017"/>
                        <a:gd name="connsiteX18" fmla="*/ 347981 w 606086"/>
                        <a:gd name="connsiteY18" fmla="*/ 355220 h 530017"/>
                        <a:gd name="connsiteX19" fmla="*/ 342723 w 606086"/>
                        <a:gd name="connsiteY19" fmla="*/ 362738 h 530017"/>
                        <a:gd name="connsiteX20" fmla="*/ 424098 w 606086"/>
                        <a:gd name="connsiteY20" fmla="*/ 388395 h 530017"/>
                        <a:gd name="connsiteX21" fmla="*/ 505592 w 606086"/>
                        <a:gd name="connsiteY21" fmla="*/ 362738 h 530017"/>
                        <a:gd name="connsiteX22" fmla="*/ 500335 w 606086"/>
                        <a:gd name="connsiteY22" fmla="*/ 355220 h 530017"/>
                        <a:gd name="connsiteX23" fmla="*/ 424098 w 606086"/>
                        <a:gd name="connsiteY23" fmla="*/ 369779 h 530017"/>
                        <a:gd name="connsiteX24" fmla="*/ 347981 w 606086"/>
                        <a:gd name="connsiteY24" fmla="*/ 355220 h 530017"/>
                        <a:gd name="connsiteX25" fmla="*/ 306278 w 606086"/>
                        <a:gd name="connsiteY25" fmla="*/ 338752 h 530017"/>
                        <a:gd name="connsiteX26" fmla="*/ 307114 w 606086"/>
                        <a:gd name="connsiteY26" fmla="*/ 345793 h 530017"/>
                        <a:gd name="connsiteX27" fmla="*/ 307114 w 606086"/>
                        <a:gd name="connsiteY27" fmla="*/ 362500 h 530017"/>
                        <a:gd name="connsiteX28" fmla="*/ 319661 w 606086"/>
                        <a:gd name="connsiteY28" fmla="*/ 362977 h 530017"/>
                        <a:gd name="connsiteX29" fmla="*/ 319661 w 606086"/>
                        <a:gd name="connsiteY29" fmla="*/ 362738 h 530017"/>
                        <a:gd name="connsiteX30" fmla="*/ 328623 w 606086"/>
                        <a:gd name="connsiteY30" fmla="*/ 342213 h 530017"/>
                        <a:gd name="connsiteX31" fmla="*/ 326114 w 606086"/>
                        <a:gd name="connsiteY31" fmla="*/ 339349 h 530017"/>
                        <a:gd name="connsiteX32" fmla="*/ 324680 w 606086"/>
                        <a:gd name="connsiteY32" fmla="*/ 339349 h 530017"/>
                        <a:gd name="connsiteX33" fmla="*/ 306278 w 606086"/>
                        <a:gd name="connsiteY33" fmla="*/ 338752 h 530017"/>
                        <a:gd name="connsiteX34" fmla="*/ 107681 w 606086"/>
                        <a:gd name="connsiteY34" fmla="*/ 337439 h 530017"/>
                        <a:gd name="connsiteX35" fmla="*/ 101826 w 606086"/>
                        <a:gd name="connsiteY35" fmla="*/ 345793 h 530017"/>
                        <a:gd name="connsiteX36" fmla="*/ 191804 w 606086"/>
                        <a:gd name="connsiteY36" fmla="*/ 374075 h 530017"/>
                        <a:gd name="connsiteX37" fmla="*/ 281782 w 606086"/>
                        <a:gd name="connsiteY37" fmla="*/ 345793 h 530017"/>
                        <a:gd name="connsiteX38" fmla="*/ 275927 w 606086"/>
                        <a:gd name="connsiteY38" fmla="*/ 337439 h 530017"/>
                        <a:gd name="connsiteX39" fmla="*/ 191804 w 606086"/>
                        <a:gd name="connsiteY39" fmla="*/ 353550 h 530017"/>
                        <a:gd name="connsiteX40" fmla="*/ 107681 w 606086"/>
                        <a:gd name="connsiteY40" fmla="*/ 337439 h 530017"/>
                        <a:gd name="connsiteX41" fmla="*/ 347981 w 606086"/>
                        <a:gd name="connsiteY41" fmla="*/ 293405 h 530017"/>
                        <a:gd name="connsiteX42" fmla="*/ 342723 w 606086"/>
                        <a:gd name="connsiteY42" fmla="*/ 300923 h 530017"/>
                        <a:gd name="connsiteX43" fmla="*/ 424098 w 606086"/>
                        <a:gd name="connsiteY43" fmla="*/ 326580 h 530017"/>
                        <a:gd name="connsiteX44" fmla="*/ 505592 w 606086"/>
                        <a:gd name="connsiteY44" fmla="*/ 300923 h 530017"/>
                        <a:gd name="connsiteX45" fmla="*/ 500335 w 606086"/>
                        <a:gd name="connsiteY45" fmla="*/ 293405 h 530017"/>
                        <a:gd name="connsiteX46" fmla="*/ 424098 w 606086"/>
                        <a:gd name="connsiteY46" fmla="*/ 307845 h 530017"/>
                        <a:gd name="connsiteX47" fmla="*/ 347981 w 606086"/>
                        <a:gd name="connsiteY47" fmla="*/ 293405 h 530017"/>
                        <a:gd name="connsiteX48" fmla="*/ 107681 w 606086"/>
                        <a:gd name="connsiteY48" fmla="*/ 269180 h 530017"/>
                        <a:gd name="connsiteX49" fmla="*/ 101826 w 606086"/>
                        <a:gd name="connsiteY49" fmla="*/ 277414 h 530017"/>
                        <a:gd name="connsiteX50" fmla="*/ 191804 w 606086"/>
                        <a:gd name="connsiteY50" fmla="*/ 305816 h 530017"/>
                        <a:gd name="connsiteX51" fmla="*/ 281782 w 606086"/>
                        <a:gd name="connsiteY51" fmla="*/ 277414 h 530017"/>
                        <a:gd name="connsiteX52" fmla="*/ 275927 w 606086"/>
                        <a:gd name="connsiteY52" fmla="*/ 269180 h 530017"/>
                        <a:gd name="connsiteX53" fmla="*/ 191804 w 606086"/>
                        <a:gd name="connsiteY53" fmla="*/ 285171 h 530017"/>
                        <a:gd name="connsiteX54" fmla="*/ 107681 w 606086"/>
                        <a:gd name="connsiteY54" fmla="*/ 269180 h 530017"/>
                        <a:gd name="connsiteX55" fmla="*/ 301259 w 606086"/>
                        <a:gd name="connsiteY55" fmla="*/ 259634 h 530017"/>
                        <a:gd name="connsiteX56" fmla="*/ 307114 w 606086"/>
                        <a:gd name="connsiteY56" fmla="*/ 277414 h 530017"/>
                        <a:gd name="connsiteX57" fmla="*/ 307114 w 606086"/>
                        <a:gd name="connsiteY57" fmla="*/ 283739 h 530017"/>
                        <a:gd name="connsiteX58" fmla="*/ 324680 w 606086"/>
                        <a:gd name="connsiteY58" fmla="*/ 284336 h 530017"/>
                        <a:gd name="connsiteX59" fmla="*/ 325277 w 606086"/>
                        <a:gd name="connsiteY59" fmla="*/ 284336 h 530017"/>
                        <a:gd name="connsiteX60" fmla="*/ 328623 w 606086"/>
                        <a:gd name="connsiteY60" fmla="*/ 280278 h 530017"/>
                        <a:gd name="connsiteX61" fmla="*/ 319781 w 606086"/>
                        <a:gd name="connsiteY61" fmla="*/ 264646 h 530017"/>
                        <a:gd name="connsiteX62" fmla="*/ 319781 w 606086"/>
                        <a:gd name="connsiteY62" fmla="*/ 264049 h 530017"/>
                        <a:gd name="connsiteX63" fmla="*/ 319781 w 606086"/>
                        <a:gd name="connsiteY63" fmla="*/ 260588 h 530017"/>
                        <a:gd name="connsiteX64" fmla="*/ 301259 w 606086"/>
                        <a:gd name="connsiteY64" fmla="*/ 259634 h 530017"/>
                        <a:gd name="connsiteX65" fmla="*/ 424098 w 606086"/>
                        <a:gd name="connsiteY65" fmla="*/ 213451 h 530017"/>
                        <a:gd name="connsiteX66" fmla="*/ 342723 w 606086"/>
                        <a:gd name="connsiteY66" fmla="*/ 238989 h 530017"/>
                        <a:gd name="connsiteX67" fmla="*/ 424098 w 606086"/>
                        <a:gd name="connsiteY67" fmla="*/ 264646 h 530017"/>
                        <a:gd name="connsiteX68" fmla="*/ 505592 w 606086"/>
                        <a:gd name="connsiteY68" fmla="*/ 238989 h 530017"/>
                        <a:gd name="connsiteX69" fmla="*/ 424098 w 606086"/>
                        <a:gd name="connsiteY69" fmla="*/ 213451 h 530017"/>
                        <a:gd name="connsiteX70" fmla="*/ 191804 w 606086"/>
                        <a:gd name="connsiteY70" fmla="*/ 180754 h 530017"/>
                        <a:gd name="connsiteX71" fmla="*/ 101826 w 606086"/>
                        <a:gd name="connsiteY71" fmla="*/ 209155 h 530017"/>
                        <a:gd name="connsiteX72" fmla="*/ 191804 w 606086"/>
                        <a:gd name="connsiteY72" fmla="*/ 237437 h 530017"/>
                        <a:gd name="connsiteX73" fmla="*/ 281782 w 606086"/>
                        <a:gd name="connsiteY73" fmla="*/ 209155 h 530017"/>
                        <a:gd name="connsiteX74" fmla="*/ 191804 w 606086"/>
                        <a:gd name="connsiteY74" fmla="*/ 180754 h 530017"/>
                        <a:gd name="connsiteX75" fmla="*/ 421708 w 606086"/>
                        <a:gd name="connsiteY75" fmla="*/ 163331 h 530017"/>
                        <a:gd name="connsiteX76" fmla="*/ 324680 w 606086"/>
                        <a:gd name="connsiteY76" fmla="*/ 181828 h 530017"/>
                        <a:gd name="connsiteX77" fmla="*/ 289668 w 606086"/>
                        <a:gd name="connsiteY77" fmla="*/ 179680 h 530017"/>
                        <a:gd name="connsiteX78" fmla="*/ 306876 w 606086"/>
                        <a:gd name="connsiteY78" fmla="*/ 204978 h 530017"/>
                        <a:gd name="connsiteX79" fmla="*/ 324680 w 606086"/>
                        <a:gd name="connsiteY79" fmla="*/ 205575 h 530017"/>
                        <a:gd name="connsiteX80" fmla="*/ 428400 w 606086"/>
                        <a:gd name="connsiteY80" fmla="*/ 172997 h 530017"/>
                        <a:gd name="connsiteX81" fmla="*/ 421708 w 606086"/>
                        <a:gd name="connsiteY81" fmla="*/ 163331 h 530017"/>
                        <a:gd name="connsiteX82" fmla="*/ 0 w 606086"/>
                        <a:gd name="connsiteY82" fmla="*/ 115939 h 530017"/>
                        <a:gd name="connsiteX83" fmla="*/ 105989 w 606086"/>
                        <a:gd name="connsiteY83" fmla="*/ 115939 h 530017"/>
                        <a:gd name="connsiteX84" fmla="*/ 105989 w 606086"/>
                        <a:gd name="connsiteY84" fmla="*/ 153903 h 530017"/>
                        <a:gd name="connsiteX85" fmla="*/ 0 w 606086"/>
                        <a:gd name="connsiteY85" fmla="*/ 153903 h 530017"/>
                        <a:gd name="connsiteX86" fmla="*/ 324680 w 606086"/>
                        <a:gd name="connsiteY86" fmla="*/ 61539 h 530017"/>
                        <a:gd name="connsiteX87" fmla="*/ 221080 w 606086"/>
                        <a:gd name="connsiteY87" fmla="*/ 94236 h 530017"/>
                        <a:gd name="connsiteX88" fmla="*/ 324680 w 606086"/>
                        <a:gd name="connsiteY88" fmla="*/ 126815 h 530017"/>
                        <a:gd name="connsiteX89" fmla="*/ 428400 w 606086"/>
                        <a:gd name="connsiteY89" fmla="*/ 94236 h 530017"/>
                        <a:gd name="connsiteX90" fmla="*/ 324680 w 606086"/>
                        <a:gd name="connsiteY90" fmla="*/ 61539 h 530017"/>
                        <a:gd name="connsiteX91" fmla="*/ 400558 w 606086"/>
                        <a:gd name="connsiteY91" fmla="*/ 15595 h 530017"/>
                        <a:gd name="connsiteX92" fmla="*/ 434136 w 606086"/>
                        <a:gd name="connsiteY92" fmla="*/ 15595 h 530017"/>
                        <a:gd name="connsiteX93" fmla="*/ 434136 w 606086"/>
                        <a:gd name="connsiteY93" fmla="*/ 22397 h 530017"/>
                        <a:gd name="connsiteX94" fmla="*/ 404023 w 606086"/>
                        <a:gd name="connsiteY94" fmla="*/ 22397 h 530017"/>
                        <a:gd name="connsiteX95" fmla="*/ 390760 w 606086"/>
                        <a:gd name="connsiteY95" fmla="*/ 40178 h 530017"/>
                        <a:gd name="connsiteX96" fmla="*/ 457676 w 606086"/>
                        <a:gd name="connsiteY96" fmla="*/ 94236 h 530017"/>
                        <a:gd name="connsiteX97" fmla="*/ 457676 w 606086"/>
                        <a:gd name="connsiteY97" fmla="*/ 126695 h 530017"/>
                        <a:gd name="connsiteX98" fmla="*/ 446324 w 606086"/>
                        <a:gd name="connsiteY98" fmla="*/ 146743 h 530017"/>
                        <a:gd name="connsiteX99" fmla="*/ 457676 w 606086"/>
                        <a:gd name="connsiteY99" fmla="*/ 172997 h 530017"/>
                        <a:gd name="connsiteX100" fmla="*/ 457676 w 606086"/>
                        <a:gd name="connsiteY100" fmla="*/ 192926 h 530017"/>
                        <a:gd name="connsiteX101" fmla="*/ 528535 w 606086"/>
                        <a:gd name="connsiteY101" fmla="*/ 238989 h 530017"/>
                        <a:gd name="connsiteX102" fmla="*/ 528535 w 606086"/>
                        <a:gd name="connsiteY102" fmla="*/ 264646 h 530017"/>
                        <a:gd name="connsiteX103" fmla="*/ 519693 w 606086"/>
                        <a:gd name="connsiteY103" fmla="*/ 280398 h 530017"/>
                        <a:gd name="connsiteX104" fmla="*/ 528535 w 606086"/>
                        <a:gd name="connsiteY104" fmla="*/ 300923 h 530017"/>
                        <a:gd name="connsiteX105" fmla="*/ 528535 w 606086"/>
                        <a:gd name="connsiteY105" fmla="*/ 326461 h 530017"/>
                        <a:gd name="connsiteX106" fmla="*/ 519693 w 606086"/>
                        <a:gd name="connsiteY106" fmla="*/ 342213 h 530017"/>
                        <a:gd name="connsiteX107" fmla="*/ 528535 w 606086"/>
                        <a:gd name="connsiteY107" fmla="*/ 362738 h 530017"/>
                        <a:gd name="connsiteX108" fmla="*/ 528535 w 606086"/>
                        <a:gd name="connsiteY108" fmla="*/ 388395 h 530017"/>
                        <a:gd name="connsiteX109" fmla="*/ 519693 w 606086"/>
                        <a:gd name="connsiteY109" fmla="*/ 404028 h 530017"/>
                        <a:gd name="connsiteX110" fmla="*/ 528535 w 606086"/>
                        <a:gd name="connsiteY110" fmla="*/ 424673 h 530017"/>
                        <a:gd name="connsiteX111" fmla="*/ 528535 w 606086"/>
                        <a:gd name="connsiteY111" fmla="*/ 450210 h 530017"/>
                        <a:gd name="connsiteX112" fmla="*/ 451462 w 606086"/>
                        <a:gd name="connsiteY112" fmla="*/ 491858 h 530017"/>
                        <a:gd name="connsiteX113" fmla="*/ 463650 w 606086"/>
                        <a:gd name="connsiteY113" fmla="*/ 508326 h 530017"/>
                        <a:gd name="connsiteX114" fmla="*/ 493882 w 606086"/>
                        <a:gd name="connsiteY114" fmla="*/ 508326 h 530017"/>
                        <a:gd name="connsiteX115" fmla="*/ 493882 w 606086"/>
                        <a:gd name="connsiteY115" fmla="*/ 515128 h 530017"/>
                        <a:gd name="connsiteX116" fmla="*/ 460185 w 606086"/>
                        <a:gd name="connsiteY116" fmla="*/ 515128 h 530017"/>
                        <a:gd name="connsiteX117" fmla="*/ 443575 w 606086"/>
                        <a:gd name="connsiteY117" fmla="*/ 492693 h 530017"/>
                        <a:gd name="connsiteX118" fmla="*/ 424098 w 606086"/>
                        <a:gd name="connsiteY118" fmla="*/ 493529 h 530017"/>
                        <a:gd name="connsiteX119" fmla="*/ 319781 w 606086"/>
                        <a:gd name="connsiteY119" fmla="*/ 450210 h 530017"/>
                        <a:gd name="connsiteX120" fmla="*/ 319781 w 606086"/>
                        <a:gd name="connsiteY120" fmla="*/ 449614 h 530017"/>
                        <a:gd name="connsiteX121" fmla="*/ 319781 w 606086"/>
                        <a:gd name="connsiteY121" fmla="*/ 424673 h 530017"/>
                        <a:gd name="connsiteX122" fmla="*/ 320617 w 606086"/>
                        <a:gd name="connsiteY122" fmla="*/ 418109 h 530017"/>
                        <a:gd name="connsiteX123" fmla="*/ 307114 w 606086"/>
                        <a:gd name="connsiteY123" fmla="*/ 417513 h 530017"/>
                        <a:gd name="connsiteX124" fmla="*/ 307114 w 606086"/>
                        <a:gd name="connsiteY124" fmla="*/ 442334 h 530017"/>
                        <a:gd name="connsiteX125" fmla="*/ 191804 w 606086"/>
                        <a:gd name="connsiteY125" fmla="*/ 490187 h 530017"/>
                        <a:gd name="connsiteX126" fmla="*/ 76493 w 606086"/>
                        <a:gd name="connsiteY126" fmla="*/ 442334 h 530017"/>
                        <a:gd name="connsiteX127" fmla="*/ 76493 w 606086"/>
                        <a:gd name="connsiteY127" fmla="*/ 441857 h 530017"/>
                        <a:gd name="connsiteX128" fmla="*/ 76493 w 606086"/>
                        <a:gd name="connsiteY128" fmla="*/ 414171 h 530017"/>
                        <a:gd name="connsiteX129" fmla="*/ 86291 w 606086"/>
                        <a:gd name="connsiteY129" fmla="*/ 391379 h 530017"/>
                        <a:gd name="connsiteX130" fmla="*/ 76493 w 606086"/>
                        <a:gd name="connsiteY130" fmla="*/ 374075 h 530017"/>
                        <a:gd name="connsiteX131" fmla="*/ 76493 w 606086"/>
                        <a:gd name="connsiteY131" fmla="*/ 373478 h 530017"/>
                        <a:gd name="connsiteX132" fmla="*/ 76493 w 606086"/>
                        <a:gd name="connsiteY132" fmla="*/ 345793 h 530017"/>
                        <a:gd name="connsiteX133" fmla="*/ 86291 w 606086"/>
                        <a:gd name="connsiteY133" fmla="*/ 323000 h 530017"/>
                        <a:gd name="connsiteX134" fmla="*/ 76493 w 606086"/>
                        <a:gd name="connsiteY134" fmla="*/ 305697 h 530017"/>
                        <a:gd name="connsiteX135" fmla="*/ 76493 w 606086"/>
                        <a:gd name="connsiteY135" fmla="*/ 305100 h 530017"/>
                        <a:gd name="connsiteX136" fmla="*/ 76493 w 606086"/>
                        <a:gd name="connsiteY136" fmla="*/ 277414 h 530017"/>
                        <a:gd name="connsiteX137" fmla="*/ 86291 w 606086"/>
                        <a:gd name="connsiteY137" fmla="*/ 254741 h 530017"/>
                        <a:gd name="connsiteX138" fmla="*/ 76493 w 606086"/>
                        <a:gd name="connsiteY138" fmla="*/ 237318 h 530017"/>
                        <a:gd name="connsiteX139" fmla="*/ 76493 w 606086"/>
                        <a:gd name="connsiteY139" fmla="*/ 236841 h 530017"/>
                        <a:gd name="connsiteX140" fmla="*/ 76493 w 606086"/>
                        <a:gd name="connsiteY140" fmla="*/ 209155 h 530017"/>
                        <a:gd name="connsiteX141" fmla="*/ 158585 w 606086"/>
                        <a:gd name="connsiteY141" fmla="*/ 157603 h 530017"/>
                        <a:gd name="connsiteX142" fmla="*/ 144246 w 606086"/>
                        <a:gd name="connsiteY142" fmla="*/ 138390 h 530017"/>
                        <a:gd name="connsiteX143" fmla="*/ 114133 w 606086"/>
                        <a:gd name="connsiteY143" fmla="*/ 138390 h 530017"/>
                        <a:gd name="connsiteX144" fmla="*/ 114133 w 606086"/>
                        <a:gd name="connsiteY144" fmla="*/ 131588 h 530017"/>
                        <a:gd name="connsiteX145" fmla="*/ 147711 w 606086"/>
                        <a:gd name="connsiteY145" fmla="*/ 131588 h 530017"/>
                        <a:gd name="connsiteX146" fmla="*/ 166352 w 606086"/>
                        <a:gd name="connsiteY146" fmla="*/ 156767 h 530017"/>
                        <a:gd name="connsiteX147" fmla="*/ 191804 w 606086"/>
                        <a:gd name="connsiteY147" fmla="*/ 155455 h 530017"/>
                        <a:gd name="connsiteX148" fmla="*/ 196583 w 606086"/>
                        <a:gd name="connsiteY148" fmla="*/ 155455 h 530017"/>
                        <a:gd name="connsiteX149" fmla="*/ 203156 w 606086"/>
                        <a:gd name="connsiteY149" fmla="*/ 146743 h 530017"/>
                        <a:gd name="connsiteX150" fmla="*/ 191923 w 606086"/>
                        <a:gd name="connsiteY150" fmla="*/ 126695 h 530017"/>
                        <a:gd name="connsiteX151" fmla="*/ 191804 w 606086"/>
                        <a:gd name="connsiteY151" fmla="*/ 126099 h 530017"/>
                        <a:gd name="connsiteX152" fmla="*/ 191804 w 606086"/>
                        <a:gd name="connsiteY152" fmla="*/ 94236 h 530017"/>
                        <a:gd name="connsiteX153" fmla="*/ 324680 w 606086"/>
                        <a:gd name="connsiteY153" fmla="*/ 32302 h 530017"/>
                        <a:gd name="connsiteX154" fmla="*/ 383590 w 606086"/>
                        <a:gd name="connsiteY154" fmla="*/ 38507 h 530017"/>
                        <a:gd name="connsiteX155" fmla="*/ 439763 w 606086"/>
                        <a:gd name="connsiteY155" fmla="*/ 0 h 530017"/>
                        <a:gd name="connsiteX156" fmla="*/ 545611 w 606086"/>
                        <a:gd name="connsiteY156" fmla="*/ 0 h 530017"/>
                        <a:gd name="connsiteX157" fmla="*/ 545611 w 606086"/>
                        <a:gd name="connsiteY157" fmla="*/ 37894 h 530017"/>
                        <a:gd name="connsiteX158" fmla="*/ 439763 w 606086"/>
                        <a:gd name="connsiteY158" fmla="*/ 37894 h 5300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</a:cxnLst>
                      <a:rect l="l" t="t" r="r" b="b"/>
                      <a:pathLst>
                        <a:path w="606086" h="530017">
                          <a:moveTo>
                            <a:pt x="501508" y="493394"/>
                          </a:moveTo>
                          <a:lnTo>
                            <a:pt x="606086" y="493394"/>
                          </a:lnTo>
                          <a:lnTo>
                            <a:pt x="606086" y="530017"/>
                          </a:lnTo>
                          <a:lnTo>
                            <a:pt x="501508" y="530017"/>
                          </a:lnTo>
                          <a:close/>
                          <a:moveTo>
                            <a:pt x="347981" y="417155"/>
                          </a:moveTo>
                          <a:cubicBezTo>
                            <a:pt x="344516" y="419780"/>
                            <a:pt x="342723" y="422405"/>
                            <a:pt x="342723" y="424673"/>
                          </a:cubicBezTo>
                          <a:cubicBezTo>
                            <a:pt x="342723" y="433623"/>
                            <a:pt x="373672" y="450210"/>
                            <a:pt x="424098" y="450210"/>
                          </a:cubicBezTo>
                          <a:cubicBezTo>
                            <a:pt x="474644" y="450210"/>
                            <a:pt x="505592" y="433623"/>
                            <a:pt x="505592" y="424673"/>
                          </a:cubicBezTo>
                          <a:cubicBezTo>
                            <a:pt x="505592" y="422405"/>
                            <a:pt x="503680" y="419780"/>
                            <a:pt x="500335" y="417155"/>
                          </a:cubicBezTo>
                          <a:cubicBezTo>
                            <a:pt x="479901" y="426701"/>
                            <a:pt x="451343" y="431594"/>
                            <a:pt x="424098" y="431594"/>
                          </a:cubicBezTo>
                          <a:cubicBezTo>
                            <a:pt x="396854" y="431594"/>
                            <a:pt x="368414" y="426701"/>
                            <a:pt x="347981" y="417155"/>
                          </a:cubicBezTo>
                          <a:close/>
                          <a:moveTo>
                            <a:pt x="107681" y="405818"/>
                          </a:moveTo>
                          <a:cubicBezTo>
                            <a:pt x="103857" y="408801"/>
                            <a:pt x="101826" y="411785"/>
                            <a:pt x="101826" y="414171"/>
                          </a:cubicBezTo>
                          <a:cubicBezTo>
                            <a:pt x="101826" y="424076"/>
                            <a:pt x="136001" y="442454"/>
                            <a:pt x="191804" y="442454"/>
                          </a:cubicBezTo>
                          <a:cubicBezTo>
                            <a:pt x="247607" y="442454"/>
                            <a:pt x="281782" y="424076"/>
                            <a:pt x="281782" y="414171"/>
                          </a:cubicBezTo>
                          <a:cubicBezTo>
                            <a:pt x="281782" y="411785"/>
                            <a:pt x="279751" y="408801"/>
                            <a:pt x="275927" y="405818"/>
                          </a:cubicBezTo>
                          <a:cubicBezTo>
                            <a:pt x="253343" y="416439"/>
                            <a:pt x="221916" y="421809"/>
                            <a:pt x="191804" y="421809"/>
                          </a:cubicBezTo>
                          <a:cubicBezTo>
                            <a:pt x="161692" y="421809"/>
                            <a:pt x="130265" y="416439"/>
                            <a:pt x="107681" y="405818"/>
                          </a:cubicBezTo>
                          <a:close/>
                          <a:moveTo>
                            <a:pt x="347981" y="355220"/>
                          </a:moveTo>
                          <a:cubicBezTo>
                            <a:pt x="344516" y="357965"/>
                            <a:pt x="342723" y="360590"/>
                            <a:pt x="342723" y="362738"/>
                          </a:cubicBezTo>
                          <a:cubicBezTo>
                            <a:pt x="342723" y="371808"/>
                            <a:pt x="373672" y="388395"/>
                            <a:pt x="424098" y="388395"/>
                          </a:cubicBezTo>
                          <a:cubicBezTo>
                            <a:pt x="474644" y="388395"/>
                            <a:pt x="505592" y="371808"/>
                            <a:pt x="505592" y="362738"/>
                          </a:cubicBezTo>
                          <a:cubicBezTo>
                            <a:pt x="505592" y="360590"/>
                            <a:pt x="503680" y="357965"/>
                            <a:pt x="500335" y="355220"/>
                          </a:cubicBezTo>
                          <a:cubicBezTo>
                            <a:pt x="479901" y="364886"/>
                            <a:pt x="451343" y="369779"/>
                            <a:pt x="424098" y="369779"/>
                          </a:cubicBezTo>
                          <a:cubicBezTo>
                            <a:pt x="396854" y="369779"/>
                            <a:pt x="368414" y="364886"/>
                            <a:pt x="347981" y="355220"/>
                          </a:cubicBezTo>
                          <a:close/>
                          <a:moveTo>
                            <a:pt x="306278" y="338752"/>
                          </a:moveTo>
                          <a:cubicBezTo>
                            <a:pt x="306876" y="341019"/>
                            <a:pt x="307114" y="343406"/>
                            <a:pt x="307114" y="345793"/>
                          </a:cubicBezTo>
                          <a:lnTo>
                            <a:pt x="307114" y="362500"/>
                          </a:lnTo>
                          <a:cubicBezTo>
                            <a:pt x="311177" y="362738"/>
                            <a:pt x="315360" y="362977"/>
                            <a:pt x="319661" y="362977"/>
                          </a:cubicBezTo>
                          <a:lnTo>
                            <a:pt x="319661" y="362738"/>
                          </a:lnTo>
                          <a:cubicBezTo>
                            <a:pt x="319661" y="354982"/>
                            <a:pt x="323007" y="348180"/>
                            <a:pt x="328623" y="342213"/>
                          </a:cubicBezTo>
                          <a:cubicBezTo>
                            <a:pt x="327787" y="341258"/>
                            <a:pt x="326950" y="340303"/>
                            <a:pt x="326114" y="339349"/>
                          </a:cubicBezTo>
                          <a:cubicBezTo>
                            <a:pt x="325636" y="339349"/>
                            <a:pt x="325158" y="339349"/>
                            <a:pt x="324680" y="339349"/>
                          </a:cubicBezTo>
                          <a:cubicBezTo>
                            <a:pt x="318586" y="339349"/>
                            <a:pt x="312372" y="339110"/>
                            <a:pt x="306278" y="338752"/>
                          </a:cubicBezTo>
                          <a:close/>
                          <a:moveTo>
                            <a:pt x="107681" y="337439"/>
                          </a:moveTo>
                          <a:cubicBezTo>
                            <a:pt x="103857" y="340542"/>
                            <a:pt x="101826" y="343406"/>
                            <a:pt x="101826" y="345793"/>
                          </a:cubicBezTo>
                          <a:cubicBezTo>
                            <a:pt x="101826" y="355817"/>
                            <a:pt x="136001" y="374075"/>
                            <a:pt x="191804" y="374075"/>
                          </a:cubicBezTo>
                          <a:cubicBezTo>
                            <a:pt x="247607" y="374075"/>
                            <a:pt x="281782" y="355817"/>
                            <a:pt x="281782" y="345793"/>
                          </a:cubicBezTo>
                          <a:cubicBezTo>
                            <a:pt x="281782" y="343406"/>
                            <a:pt x="279751" y="340542"/>
                            <a:pt x="275927" y="337439"/>
                          </a:cubicBezTo>
                          <a:cubicBezTo>
                            <a:pt x="253343" y="348060"/>
                            <a:pt x="221916" y="353550"/>
                            <a:pt x="191804" y="353550"/>
                          </a:cubicBezTo>
                          <a:cubicBezTo>
                            <a:pt x="161692" y="353550"/>
                            <a:pt x="130265" y="348060"/>
                            <a:pt x="107681" y="337439"/>
                          </a:cubicBezTo>
                          <a:close/>
                          <a:moveTo>
                            <a:pt x="347981" y="293405"/>
                          </a:moveTo>
                          <a:cubicBezTo>
                            <a:pt x="344516" y="296150"/>
                            <a:pt x="342723" y="298775"/>
                            <a:pt x="342723" y="300923"/>
                          </a:cubicBezTo>
                          <a:cubicBezTo>
                            <a:pt x="342723" y="309993"/>
                            <a:pt x="373672" y="326580"/>
                            <a:pt x="424098" y="326580"/>
                          </a:cubicBezTo>
                          <a:cubicBezTo>
                            <a:pt x="474644" y="326580"/>
                            <a:pt x="505592" y="309993"/>
                            <a:pt x="505592" y="300923"/>
                          </a:cubicBezTo>
                          <a:cubicBezTo>
                            <a:pt x="505592" y="298775"/>
                            <a:pt x="503680" y="296150"/>
                            <a:pt x="500335" y="293405"/>
                          </a:cubicBezTo>
                          <a:cubicBezTo>
                            <a:pt x="479901" y="302952"/>
                            <a:pt x="451343" y="307845"/>
                            <a:pt x="424098" y="307845"/>
                          </a:cubicBezTo>
                          <a:cubicBezTo>
                            <a:pt x="396854" y="307845"/>
                            <a:pt x="368414" y="302952"/>
                            <a:pt x="347981" y="293405"/>
                          </a:cubicBezTo>
                          <a:close/>
                          <a:moveTo>
                            <a:pt x="107681" y="269180"/>
                          </a:moveTo>
                          <a:cubicBezTo>
                            <a:pt x="103857" y="272164"/>
                            <a:pt x="101826" y="275028"/>
                            <a:pt x="101826" y="277414"/>
                          </a:cubicBezTo>
                          <a:cubicBezTo>
                            <a:pt x="101826" y="287438"/>
                            <a:pt x="136001" y="305816"/>
                            <a:pt x="191804" y="305816"/>
                          </a:cubicBezTo>
                          <a:cubicBezTo>
                            <a:pt x="247607" y="305816"/>
                            <a:pt x="281782" y="287438"/>
                            <a:pt x="281782" y="277414"/>
                          </a:cubicBezTo>
                          <a:cubicBezTo>
                            <a:pt x="281782" y="275028"/>
                            <a:pt x="279751" y="272164"/>
                            <a:pt x="275927" y="269180"/>
                          </a:cubicBezTo>
                          <a:cubicBezTo>
                            <a:pt x="253343" y="279801"/>
                            <a:pt x="221916" y="285171"/>
                            <a:pt x="191804" y="285171"/>
                          </a:cubicBezTo>
                          <a:cubicBezTo>
                            <a:pt x="161692" y="285171"/>
                            <a:pt x="130265" y="279682"/>
                            <a:pt x="107681" y="269180"/>
                          </a:cubicBezTo>
                          <a:close/>
                          <a:moveTo>
                            <a:pt x="301259" y="259634"/>
                          </a:moveTo>
                          <a:cubicBezTo>
                            <a:pt x="305083" y="265004"/>
                            <a:pt x="307114" y="270970"/>
                            <a:pt x="307114" y="277414"/>
                          </a:cubicBezTo>
                          <a:lnTo>
                            <a:pt x="307114" y="283739"/>
                          </a:lnTo>
                          <a:cubicBezTo>
                            <a:pt x="312731" y="284097"/>
                            <a:pt x="318586" y="284336"/>
                            <a:pt x="324680" y="284336"/>
                          </a:cubicBezTo>
                          <a:cubicBezTo>
                            <a:pt x="324919" y="284336"/>
                            <a:pt x="325158" y="284336"/>
                            <a:pt x="325277" y="284336"/>
                          </a:cubicBezTo>
                          <a:cubicBezTo>
                            <a:pt x="326353" y="282904"/>
                            <a:pt x="327428" y="281591"/>
                            <a:pt x="328623" y="280278"/>
                          </a:cubicBezTo>
                          <a:cubicBezTo>
                            <a:pt x="324082" y="275624"/>
                            <a:pt x="320976" y="270374"/>
                            <a:pt x="319781" y="264646"/>
                          </a:cubicBezTo>
                          <a:lnTo>
                            <a:pt x="319781" y="264049"/>
                          </a:lnTo>
                          <a:lnTo>
                            <a:pt x="319781" y="260588"/>
                          </a:lnTo>
                          <a:cubicBezTo>
                            <a:pt x="313567" y="260469"/>
                            <a:pt x="307473" y="260111"/>
                            <a:pt x="301259" y="259634"/>
                          </a:cubicBezTo>
                          <a:close/>
                          <a:moveTo>
                            <a:pt x="424098" y="213451"/>
                          </a:moveTo>
                          <a:cubicBezTo>
                            <a:pt x="373672" y="213451"/>
                            <a:pt x="342723" y="230039"/>
                            <a:pt x="342723" y="238989"/>
                          </a:cubicBezTo>
                          <a:cubicBezTo>
                            <a:pt x="342723" y="248058"/>
                            <a:pt x="373672" y="264646"/>
                            <a:pt x="424098" y="264646"/>
                          </a:cubicBezTo>
                          <a:cubicBezTo>
                            <a:pt x="474644" y="264646"/>
                            <a:pt x="505592" y="248058"/>
                            <a:pt x="505592" y="238989"/>
                          </a:cubicBezTo>
                          <a:cubicBezTo>
                            <a:pt x="505592" y="230039"/>
                            <a:pt x="474644" y="213451"/>
                            <a:pt x="424098" y="213451"/>
                          </a:cubicBezTo>
                          <a:close/>
                          <a:moveTo>
                            <a:pt x="191804" y="180754"/>
                          </a:moveTo>
                          <a:cubicBezTo>
                            <a:pt x="136001" y="180754"/>
                            <a:pt x="101826" y="199131"/>
                            <a:pt x="101826" y="209155"/>
                          </a:cubicBezTo>
                          <a:cubicBezTo>
                            <a:pt x="101826" y="219060"/>
                            <a:pt x="136001" y="237437"/>
                            <a:pt x="191804" y="237437"/>
                          </a:cubicBezTo>
                          <a:cubicBezTo>
                            <a:pt x="247607" y="237437"/>
                            <a:pt x="281782" y="219060"/>
                            <a:pt x="281782" y="209155"/>
                          </a:cubicBezTo>
                          <a:cubicBezTo>
                            <a:pt x="281782" y="199131"/>
                            <a:pt x="247607" y="180754"/>
                            <a:pt x="191804" y="180754"/>
                          </a:cubicBezTo>
                          <a:close/>
                          <a:moveTo>
                            <a:pt x="421708" y="163331"/>
                          </a:moveTo>
                          <a:cubicBezTo>
                            <a:pt x="395659" y="175622"/>
                            <a:pt x="359452" y="181828"/>
                            <a:pt x="324680" y="181828"/>
                          </a:cubicBezTo>
                          <a:cubicBezTo>
                            <a:pt x="313089" y="181828"/>
                            <a:pt x="301259" y="181112"/>
                            <a:pt x="289668" y="179680"/>
                          </a:cubicBezTo>
                          <a:cubicBezTo>
                            <a:pt x="299228" y="186720"/>
                            <a:pt x="305442" y="195193"/>
                            <a:pt x="306876" y="204978"/>
                          </a:cubicBezTo>
                          <a:cubicBezTo>
                            <a:pt x="312611" y="205336"/>
                            <a:pt x="318466" y="205575"/>
                            <a:pt x="324680" y="205575"/>
                          </a:cubicBezTo>
                          <a:cubicBezTo>
                            <a:pt x="388967" y="205575"/>
                            <a:pt x="428400" y="184453"/>
                            <a:pt x="428400" y="172997"/>
                          </a:cubicBezTo>
                          <a:cubicBezTo>
                            <a:pt x="428400" y="170133"/>
                            <a:pt x="426010" y="166792"/>
                            <a:pt x="421708" y="163331"/>
                          </a:cubicBezTo>
                          <a:close/>
                          <a:moveTo>
                            <a:pt x="0" y="115939"/>
                          </a:moveTo>
                          <a:lnTo>
                            <a:pt x="105989" y="115939"/>
                          </a:lnTo>
                          <a:lnTo>
                            <a:pt x="105989" y="153903"/>
                          </a:lnTo>
                          <a:lnTo>
                            <a:pt x="0" y="153903"/>
                          </a:lnTo>
                          <a:close/>
                          <a:moveTo>
                            <a:pt x="324680" y="61539"/>
                          </a:moveTo>
                          <a:cubicBezTo>
                            <a:pt x="260393" y="61539"/>
                            <a:pt x="221080" y="82661"/>
                            <a:pt x="221080" y="94236"/>
                          </a:cubicBezTo>
                          <a:cubicBezTo>
                            <a:pt x="221080" y="105692"/>
                            <a:pt x="260393" y="126815"/>
                            <a:pt x="324680" y="126815"/>
                          </a:cubicBezTo>
                          <a:cubicBezTo>
                            <a:pt x="388967" y="126815"/>
                            <a:pt x="428400" y="105692"/>
                            <a:pt x="428400" y="94236"/>
                          </a:cubicBezTo>
                          <a:cubicBezTo>
                            <a:pt x="428400" y="82661"/>
                            <a:pt x="388967" y="61539"/>
                            <a:pt x="324680" y="61539"/>
                          </a:cubicBezTo>
                          <a:close/>
                          <a:moveTo>
                            <a:pt x="400558" y="15595"/>
                          </a:moveTo>
                          <a:lnTo>
                            <a:pt x="434136" y="15595"/>
                          </a:lnTo>
                          <a:lnTo>
                            <a:pt x="434136" y="22397"/>
                          </a:lnTo>
                          <a:lnTo>
                            <a:pt x="404023" y="22397"/>
                          </a:lnTo>
                          <a:lnTo>
                            <a:pt x="390760" y="40178"/>
                          </a:lnTo>
                          <a:cubicBezTo>
                            <a:pt x="428758" y="49725"/>
                            <a:pt x="457676" y="68102"/>
                            <a:pt x="457676" y="94236"/>
                          </a:cubicBezTo>
                          <a:lnTo>
                            <a:pt x="457676" y="126695"/>
                          </a:lnTo>
                          <a:cubicBezTo>
                            <a:pt x="456122" y="134094"/>
                            <a:pt x="452179" y="140777"/>
                            <a:pt x="446324" y="146743"/>
                          </a:cubicBezTo>
                          <a:cubicBezTo>
                            <a:pt x="453493" y="154381"/>
                            <a:pt x="457676" y="163092"/>
                            <a:pt x="457676" y="172997"/>
                          </a:cubicBezTo>
                          <a:lnTo>
                            <a:pt x="457676" y="192926"/>
                          </a:lnTo>
                          <a:cubicBezTo>
                            <a:pt x="495913" y="198773"/>
                            <a:pt x="528535" y="214525"/>
                            <a:pt x="528535" y="238989"/>
                          </a:cubicBezTo>
                          <a:lnTo>
                            <a:pt x="528535" y="264646"/>
                          </a:lnTo>
                          <a:cubicBezTo>
                            <a:pt x="527340" y="270493"/>
                            <a:pt x="524233" y="275624"/>
                            <a:pt x="519693" y="280398"/>
                          </a:cubicBezTo>
                          <a:cubicBezTo>
                            <a:pt x="525309" y="286364"/>
                            <a:pt x="528535" y="293166"/>
                            <a:pt x="528535" y="300923"/>
                          </a:cubicBezTo>
                          <a:lnTo>
                            <a:pt x="528535" y="326461"/>
                          </a:lnTo>
                          <a:cubicBezTo>
                            <a:pt x="527340" y="332308"/>
                            <a:pt x="524233" y="337559"/>
                            <a:pt x="519693" y="342213"/>
                          </a:cubicBezTo>
                          <a:cubicBezTo>
                            <a:pt x="525309" y="348180"/>
                            <a:pt x="528535" y="354982"/>
                            <a:pt x="528535" y="362738"/>
                          </a:cubicBezTo>
                          <a:lnTo>
                            <a:pt x="528535" y="388395"/>
                          </a:lnTo>
                          <a:cubicBezTo>
                            <a:pt x="527340" y="394123"/>
                            <a:pt x="524233" y="399374"/>
                            <a:pt x="519693" y="404028"/>
                          </a:cubicBezTo>
                          <a:cubicBezTo>
                            <a:pt x="525309" y="409995"/>
                            <a:pt x="528535" y="416916"/>
                            <a:pt x="528535" y="424673"/>
                          </a:cubicBezTo>
                          <a:lnTo>
                            <a:pt x="528535" y="450210"/>
                          </a:lnTo>
                          <a:cubicBezTo>
                            <a:pt x="523755" y="473122"/>
                            <a:pt x="489461" y="487323"/>
                            <a:pt x="451462" y="491858"/>
                          </a:cubicBezTo>
                          <a:lnTo>
                            <a:pt x="463650" y="508326"/>
                          </a:lnTo>
                          <a:lnTo>
                            <a:pt x="493882" y="508326"/>
                          </a:lnTo>
                          <a:lnTo>
                            <a:pt x="493882" y="515128"/>
                          </a:lnTo>
                          <a:lnTo>
                            <a:pt x="460185" y="515128"/>
                          </a:lnTo>
                          <a:lnTo>
                            <a:pt x="443575" y="492693"/>
                          </a:lnTo>
                          <a:cubicBezTo>
                            <a:pt x="437123" y="493171"/>
                            <a:pt x="430551" y="493529"/>
                            <a:pt x="424098" y="493529"/>
                          </a:cubicBezTo>
                          <a:cubicBezTo>
                            <a:pt x="376779" y="493529"/>
                            <a:pt x="325636" y="478612"/>
                            <a:pt x="319781" y="450210"/>
                          </a:cubicBezTo>
                          <a:lnTo>
                            <a:pt x="319781" y="449614"/>
                          </a:lnTo>
                          <a:lnTo>
                            <a:pt x="319781" y="424673"/>
                          </a:lnTo>
                          <a:cubicBezTo>
                            <a:pt x="319781" y="422405"/>
                            <a:pt x="320020" y="420138"/>
                            <a:pt x="320617" y="418109"/>
                          </a:cubicBezTo>
                          <a:cubicBezTo>
                            <a:pt x="316076" y="417990"/>
                            <a:pt x="311655" y="417871"/>
                            <a:pt x="307114" y="417513"/>
                          </a:cubicBezTo>
                          <a:lnTo>
                            <a:pt x="307114" y="442334"/>
                          </a:lnTo>
                          <a:cubicBezTo>
                            <a:pt x="300662" y="473719"/>
                            <a:pt x="244142" y="490187"/>
                            <a:pt x="191804" y="490187"/>
                          </a:cubicBezTo>
                          <a:cubicBezTo>
                            <a:pt x="139466" y="490187"/>
                            <a:pt x="83065" y="473719"/>
                            <a:pt x="76493" y="442334"/>
                          </a:cubicBezTo>
                          <a:lnTo>
                            <a:pt x="76493" y="441857"/>
                          </a:lnTo>
                          <a:lnTo>
                            <a:pt x="76493" y="414171"/>
                          </a:lnTo>
                          <a:cubicBezTo>
                            <a:pt x="76493" y="405579"/>
                            <a:pt x="80078" y="397942"/>
                            <a:pt x="86291" y="391379"/>
                          </a:cubicBezTo>
                          <a:cubicBezTo>
                            <a:pt x="81273" y="386247"/>
                            <a:pt x="77807" y="380400"/>
                            <a:pt x="76493" y="374075"/>
                          </a:cubicBezTo>
                          <a:lnTo>
                            <a:pt x="76493" y="373478"/>
                          </a:lnTo>
                          <a:lnTo>
                            <a:pt x="76493" y="345793"/>
                          </a:lnTo>
                          <a:cubicBezTo>
                            <a:pt x="76493" y="337201"/>
                            <a:pt x="80078" y="329683"/>
                            <a:pt x="86291" y="323000"/>
                          </a:cubicBezTo>
                          <a:cubicBezTo>
                            <a:pt x="81273" y="317869"/>
                            <a:pt x="77807" y="312141"/>
                            <a:pt x="76493" y="305697"/>
                          </a:cubicBezTo>
                          <a:lnTo>
                            <a:pt x="76493" y="305100"/>
                          </a:lnTo>
                          <a:lnTo>
                            <a:pt x="76493" y="277414"/>
                          </a:lnTo>
                          <a:cubicBezTo>
                            <a:pt x="76493" y="268942"/>
                            <a:pt x="80078" y="261304"/>
                            <a:pt x="86291" y="254741"/>
                          </a:cubicBezTo>
                          <a:cubicBezTo>
                            <a:pt x="81273" y="249490"/>
                            <a:pt x="77807" y="243762"/>
                            <a:pt x="76493" y="237318"/>
                          </a:cubicBezTo>
                          <a:lnTo>
                            <a:pt x="76493" y="236841"/>
                          </a:lnTo>
                          <a:lnTo>
                            <a:pt x="76493" y="209155"/>
                          </a:lnTo>
                          <a:cubicBezTo>
                            <a:pt x="76493" y="181112"/>
                            <a:pt x="114611" y="163569"/>
                            <a:pt x="158585" y="157603"/>
                          </a:cubicBezTo>
                          <a:lnTo>
                            <a:pt x="144246" y="138390"/>
                          </a:lnTo>
                          <a:lnTo>
                            <a:pt x="114133" y="138390"/>
                          </a:lnTo>
                          <a:lnTo>
                            <a:pt x="114133" y="131588"/>
                          </a:lnTo>
                          <a:lnTo>
                            <a:pt x="147711" y="131588"/>
                          </a:lnTo>
                          <a:lnTo>
                            <a:pt x="166352" y="156767"/>
                          </a:lnTo>
                          <a:cubicBezTo>
                            <a:pt x="174716" y="155813"/>
                            <a:pt x="183320" y="155455"/>
                            <a:pt x="191804" y="155455"/>
                          </a:cubicBezTo>
                          <a:cubicBezTo>
                            <a:pt x="193357" y="155455"/>
                            <a:pt x="195030" y="155455"/>
                            <a:pt x="196583" y="155455"/>
                          </a:cubicBezTo>
                          <a:cubicBezTo>
                            <a:pt x="198376" y="152352"/>
                            <a:pt x="200527" y="149488"/>
                            <a:pt x="203156" y="146743"/>
                          </a:cubicBezTo>
                          <a:cubicBezTo>
                            <a:pt x="197420" y="140777"/>
                            <a:pt x="193477" y="134094"/>
                            <a:pt x="191923" y="126695"/>
                          </a:cubicBezTo>
                          <a:lnTo>
                            <a:pt x="191804" y="126099"/>
                          </a:lnTo>
                          <a:lnTo>
                            <a:pt x="191804" y="94236"/>
                          </a:lnTo>
                          <a:cubicBezTo>
                            <a:pt x="191804" y="54021"/>
                            <a:pt x="260273" y="32302"/>
                            <a:pt x="324680" y="32302"/>
                          </a:cubicBezTo>
                          <a:cubicBezTo>
                            <a:pt x="344635" y="32302"/>
                            <a:pt x="365069" y="34450"/>
                            <a:pt x="383590" y="38507"/>
                          </a:cubicBezTo>
                          <a:close/>
                          <a:moveTo>
                            <a:pt x="439763" y="0"/>
                          </a:moveTo>
                          <a:lnTo>
                            <a:pt x="545611" y="0"/>
                          </a:lnTo>
                          <a:lnTo>
                            <a:pt x="545611" y="37894"/>
                          </a:lnTo>
                          <a:lnTo>
                            <a:pt x="439763" y="37894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wrap="square" lIns="91440" tIns="45720" rIns="91440" bIns="45720">
                      <a:normAutofit fontScale="70000" lnSpcReduction="20000"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zh-CN" altLang="en-US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</p:grpSp>
            </p:grpSp>
            <p:grpSp>
              <p:nvGrpSpPr>
                <p:cNvPr id="92" name="组合 91"/>
                <p:cNvGrpSpPr/>
                <p:nvPr/>
              </p:nvGrpSpPr>
              <p:grpSpPr>
                <a:xfrm>
                  <a:off x="660401" y="4523851"/>
                  <a:ext cx="7415212" cy="916830"/>
                  <a:chOff x="660401" y="4185359"/>
                  <a:chExt cx="7415212" cy="916830"/>
                </a:xfrm>
              </p:grpSpPr>
              <p:grpSp>
                <p:nvGrpSpPr>
                  <p:cNvPr id="93" name="ïṣļîḋé"/>
                  <p:cNvGrpSpPr/>
                  <p:nvPr/>
                </p:nvGrpSpPr>
                <p:grpSpPr>
                  <a:xfrm>
                    <a:off x="1254753" y="4185359"/>
                    <a:ext cx="6820860" cy="916830"/>
                    <a:chOff x="1254753" y="2885430"/>
                    <a:chExt cx="6820860" cy="916830"/>
                  </a:xfrm>
                </p:grpSpPr>
                <p:sp>
                  <p:nvSpPr>
                    <p:cNvPr id="97" name="Text5"/>
                    <p:cNvSpPr/>
                    <p:nvPr/>
                  </p:nvSpPr>
                  <p:spPr bwMode="auto">
                    <a:xfrm>
                      <a:off x="1254753" y="3361558"/>
                      <a:ext cx="6820860" cy="44070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wrap="square" lIns="91440" tIns="45720" rIns="91440" bIns="45720" anchor="t" anchorCtr="0"/>
                    <a:lstStyle>
                      <a:defPPr>
                        <a:defRPr lang="zh-CN"/>
                      </a:defPPr>
                      <a:lvl1pPr marL="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l">
                        <a:lnSpc>
                          <a:spcPct val="120000"/>
                        </a:lnSpc>
                        <a:buClrTx/>
                        <a:buSzTx/>
                        <a:buFontTx/>
                      </a:pPr>
                      <a:r>
                        <a:rPr lang="zh-CN" altLang="en-US" sz="1400" dirty="0">
                          <a:solidFill>
                            <a:schemeClr val="bg1"/>
                          </a:solidFill>
                          <a:cs typeface="+mn-ea"/>
                          <a:sym typeface="+mn-lt"/>
                        </a:rPr>
                        <a:t>提供简单易用的API接口和丰富的文档支持，帮助开发者快速上手</a:t>
                      </a:r>
                      <a:endParaRPr lang="zh-CN" altLang="en-US" sz="1400" dirty="0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98" name="Bullet5"/>
                    <p:cNvSpPr txBox="1"/>
                    <p:nvPr/>
                  </p:nvSpPr>
                  <p:spPr bwMode="auto">
                    <a:xfrm>
                      <a:off x="1254753" y="2885430"/>
                      <a:ext cx="6820860" cy="3060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wrap="square" lIns="91440" tIns="45720" rIns="91440" bIns="45720" anchor="t" anchorCtr="0">
                      <a:noAutofit/>
                    </a:bodyPr>
                    <a:lstStyle>
                      <a:defPPr>
                        <a:defRPr lang="zh-CN"/>
                      </a:defPPr>
                      <a:lvl1pPr marL="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eaLnBrk="1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zh-CN" altLang="en-US" sz="1600" b="1" dirty="0">
                          <a:solidFill>
                            <a:schemeClr val="bg1"/>
                          </a:solidFill>
                          <a:cs typeface="+mn-ea"/>
                          <a:sym typeface="+mn-lt"/>
                        </a:rPr>
                        <a:t>开发者友好性</a:t>
                      </a:r>
                      <a:endParaRPr lang="zh-CN" altLang="en-US" sz="1600" b="1" dirty="0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</p:grpSp>
              <p:grpSp>
                <p:nvGrpSpPr>
                  <p:cNvPr id="94" name="ï$ḻíďe"/>
                  <p:cNvGrpSpPr/>
                  <p:nvPr/>
                </p:nvGrpSpPr>
                <p:grpSpPr>
                  <a:xfrm>
                    <a:off x="660401" y="4329430"/>
                    <a:ext cx="463550" cy="463550"/>
                    <a:chOff x="1828331" y="3573324"/>
                    <a:chExt cx="594355" cy="594355"/>
                  </a:xfrm>
                </p:grpSpPr>
                <p:sp>
                  <p:nvSpPr>
                    <p:cNvPr id="95" name="IconBackground5"/>
                    <p:cNvSpPr/>
                    <p:nvPr/>
                  </p:nvSpPr>
                  <p:spPr>
                    <a:xfrm>
                      <a:off x="1828331" y="3573324"/>
                      <a:ext cx="594355" cy="594355"/>
                    </a:xfrm>
                    <a:prstGeom prst="ellipse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anchor="ctr">
                      <a:normAutofit fontScale="92500" lnSpcReduction="10000"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dirty="0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96" name="Icon5"/>
                    <p:cNvSpPr/>
                    <p:nvPr/>
                  </p:nvSpPr>
                  <p:spPr bwMode="auto">
                    <a:xfrm>
                      <a:off x="1957952" y="3780822"/>
                      <a:ext cx="356280" cy="240205"/>
                    </a:xfrm>
                    <a:custGeom>
                      <a:avLst/>
                      <a:gdLst>
                        <a:gd name="T0" fmla="*/ 5917 w 7357"/>
                        <a:gd name="T1" fmla="*/ 1540 h 4968"/>
                        <a:gd name="T2" fmla="*/ 4299 w 7357"/>
                        <a:gd name="T3" fmla="*/ 409 h 4968"/>
                        <a:gd name="T4" fmla="*/ 154 w 7357"/>
                        <a:gd name="T5" fmla="*/ 3602 h 4968"/>
                        <a:gd name="T6" fmla="*/ 3497 w 7357"/>
                        <a:gd name="T7" fmla="*/ 4764 h 4968"/>
                        <a:gd name="T8" fmla="*/ 4591 w 7357"/>
                        <a:gd name="T9" fmla="*/ 4138 h 4968"/>
                        <a:gd name="T10" fmla="*/ 7071 w 7357"/>
                        <a:gd name="T11" fmla="*/ 2470 h 4968"/>
                        <a:gd name="T12" fmla="*/ 3838 w 7357"/>
                        <a:gd name="T13" fmla="*/ 4606 h 4968"/>
                        <a:gd name="T14" fmla="*/ 390 w 7357"/>
                        <a:gd name="T15" fmla="*/ 3807 h 4968"/>
                        <a:gd name="T16" fmla="*/ 1244 w 7357"/>
                        <a:gd name="T17" fmla="*/ 885 h 4968"/>
                        <a:gd name="T18" fmla="*/ 5415 w 7357"/>
                        <a:gd name="T19" fmla="*/ 1646 h 4968"/>
                        <a:gd name="T20" fmla="*/ 4750 w 7357"/>
                        <a:gd name="T21" fmla="*/ 3952 h 4968"/>
                        <a:gd name="T22" fmla="*/ 5109 w 7357"/>
                        <a:gd name="T23" fmla="*/ 3061 h 4968"/>
                        <a:gd name="T24" fmla="*/ 5617 w 7357"/>
                        <a:gd name="T25" fmla="*/ 3797 h 4968"/>
                        <a:gd name="T26" fmla="*/ 5990 w 7357"/>
                        <a:gd name="T27" fmla="*/ 2934 h 4968"/>
                        <a:gd name="T28" fmla="*/ 1399 w 7357"/>
                        <a:gd name="T29" fmla="*/ 572 h 4968"/>
                        <a:gd name="T30" fmla="*/ 1048 w 7357"/>
                        <a:gd name="T31" fmla="*/ 1394 h 4968"/>
                        <a:gd name="T32" fmla="*/ 2399 w 7357"/>
                        <a:gd name="T33" fmla="*/ 653 h 4968"/>
                        <a:gd name="T34" fmla="*/ 2121 w 7357"/>
                        <a:gd name="T35" fmla="*/ 628 h 4968"/>
                        <a:gd name="T36" fmla="*/ 1689 w 7357"/>
                        <a:gd name="T37" fmla="*/ 660 h 4968"/>
                        <a:gd name="T38" fmla="*/ 1553 w 7357"/>
                        <a:gd name="T39" fmla="*/ 904 h 4968"/>
                        <a:gd name="T40" fmla="*/ 1040 w 7357"/>
                        <a:gd name="T41" fmla="*/ 1118 h 4968"/>
                        <a:gd name="T42" fmla="*/ 1302 w 7357"/>
                        <a:gd name="T43" fmla="*/ 1233 h 4968"/>
                        <a:gd name="T44" fmla="*/ 1673 w 7357"/>
                        <a:gd name="T45" fmla="*/ 1408 h 4968"/>
                        <a:gd name="T46" fmla="*/ 1848 w 7357"/>
                        <a:gd name="T47" fmla="*/ 1216 h 4968"/>
                        <a:gd name="T48" fmla="*/ 2181 w 7357"/>
                        <a:gd name="T49" fmla="*/ 851 h 4968"/>
                        <a:gd name="T50" fmla="*/ 1960 w 7357"/>
                        <a:gd name="T51" fmla="*/ 824 h 4968"/>
                        <a:gd name="T52" fmla="*/ 1630 w 7357"/>
                        <a:gd name="T53" fmla="*/ 841 h 4968"/>
                        <a:gd name="T54" fmla="*/ 1471 w 7357"/>
                        <a:gd name="T55" fmla="*/ 1015 h 4968"/>
                        <a:gd name="T56" fmla="*/ 1412 w 7357"/>
                        <a:gd name="T57" fmla="*/ 1080 h 4968"/>
                        <a:gd name="T58" fmla="*/ 1115 w 7357"/>
                        <a:gd name="T59" fmla="*/ 1085 h 4968"/>
                        <a:gd name="T60" fmla="*/ 1635 w 7357"/>
                        <a:gd name="T61" fmla="*/ 1688 h 4968"/>
                        <a:gd name="T62" fmla="*/ 2599 w 7357"/>
                        <a:gd name="T63" fmla="*/ 2262 h 4968"/>
                        <a:gd name="T64" fmla="*/ 3594 w 7357"/>
                        <a:gd name="T65" fmla="*/ 1067 h 4968"/>
                        <a:gd name="T66" fmla="*/ 2247 w 7357"/>
                        <a:gd name="T67" fmla="*/ 1724 h 4968"/>
                        <a:gd name="T68" fmla="*/ 2880 w 7357"/>
                        <a:gd name="T69" fmla="*/ 1482 h 4968"/>
                        <a:gd name="T70" fmla="*/ 2334 w 7357"/>
                        <a:gd name="T71" fmla="*/ 1702 h 4968"/>
                        <a:gd name="T72" fmla="*/ 3073 w 7357"/>
                        <a:gd name="T73" fmla="*/ 1272 h 4968"/>
                        <a:gd name="T74" fmla="*/ 2568 w 7357"/>
                        <a:gd name="T75" fmla="*/ 1072 h 4968"/>
                        <a:gd name="T76" fmla="*/ 2272 w 7357"/>
                        <a:gd name="T77" fmla="*/ 1396 h 4968"/>
                        <a:gd name="T78" fmla="*/ 2100 w 7357"/>
                        <a:gd name="T79" fmla="*/ 1584 h 4968"/>
                        <a:gd name="T80" fmla="*/ 2366 w 7357"/>
                        <a:gd name="T81" fmla="*/ 2043 h 4968"/>
                        <a:gd name="T82" fmla="*/ 2593 w 7357"/>
                        <a:gd name="T83" fmla="*/ 1858 h 4968"/>
                        <a:gd name="T84" fmla="*/ 2900 w 7357"/>
                        <a:gd name="T85" fmla="*/ 1485 h 4968"/>
                        <a:gd name="T86" fmla="*/ 3328 w 7357"/>
                        <a:gd name="T87" fmla="*/ 1332 h 4968"/>
                        <a:gd name="T88" fmla="*/ 3145 w 7357"/>
                        <a:gd name="T89" fmla="*/ 1193 h 4968"/>
                        <a:gd name="T90" fmla="*/ 2638 w 7357"/>
                        <a:gd name="T91" fmla="*/ 1036 h 4968"/>
                        <a:gd name="T92" fmla="*/ 2520 w 7357"/>
                        <a:gd name="T93" fmla="*/ 798 h 4968"/>
                        <a:gd name="T94" fmla="*/ 2370 w 7357"/>
                        <a:gd name="T95" fmla="*/ 1227 h 4968"/>
                        <a:gd name="T96" fmla="*/ 2085 w 7357"/>
                        <a:gd name="T97" fmla="*/ 1576 h 4968"/>
                        <a:gd name="T98" fmla="*/ 1842 w 7357"/>
                        <a:gd name="T99" fmla="*/ 1534 h 4968"/>
                        <a:gd name="T100" fmla="*/ 4043 w 7357"/>
                        <a:gd name="T101" fmla="*/ 2989 h 4968"/>
                        <a:gd name="T102" fmla="*/ 4333 w 7357"/>
                        <a:gd name="T103" fmla="*/ 719 h 4968"/>
                        <a:gd name="T104" fmla="*/ 2692 w 7357"/>
                        <a:gd name="T105" fmla="*/ 2558 h 4968"/>
                        <a:gd name="T106" fmla="*/ 560 w 7357"/>
                        <a:gd name="T107" fmla="*/ 1696 h 4968"/>
                        <a:gd name="T108" fmla="*/ 4165 w 7357"/>
                        <a:gd name="T109" fmla="*/ 4253 h 4968"/>
                        <a:gd name="T110" fmla="*/ 2705 w 7357"/>
                        <a:gd name="T111" fmla="*/ 2661 h 4968"/>
                        <a:gd name="T112" fmla="*/ 1570 w 7357"/>
                        <a:gd name="T113" fmla="*/ 12 h 4968"/>
                        <a:gd name="T114" fmla="*/ 562 w 7357"/>
                        <a:gd name="T115" fmla="*/ 1263 h 49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</a:cxnLst>
                      <a:rect l="0" t="0" r="r" b="b"/>
                      <a:pathLst>
                        <a:path w="7357" h="4968">
                          <a:moveTo>
                            <a:pt x="7334" y="2092"/>
                          </a:moveTo>
                          <a:cubicBezTo>
                            <a:pt x="7310" y="2052"/>
                            <a:pt x="7259" y="2037"/>
                            <a:pt x="7218" y="2059"/>
                          </a:cubicBezTo>
                          <a:cubicBezTo>
                            <a:pt x="7191" y="2072"/>
                            <a:pt x="7163" y="2084"/>
                            <a:pt x="7136" y="2096"/>
                          </a:cubicBezTo>
                          <a:lnTo>
                            <a:pt x="6978" y="2155"/>
                          </a:lnTo>
                          <a:cubicBezTo>
                            <a:pt x="6719" y="2234"/>
                            <a:pt x="6439" y="2254"/>
                            <a:pt x="6166" y="2274"/>
                          </a:cubicBezTo>
                          <a:cubicBezTo>
                            <a:pt x="6103" y="2278"/>
                            <a:pt x="6040" y="2283"/>
                            <a:pt x="5978" y="2288"/>
                          </a:cubicBezTo>
                          <a:cubicBezTo>
                            <a:pt x="5980" y="2044"/>
                            <a:pt x="6001" y="1809"/>
                            <a:pt x="6077" y="1611"/>
                          </a:cubicBezTo>
                          <a:cubicBezTo>
                            <a:pt x="6094" y="1567"/>
                            <a:pt x="6074" y="1518"/>
                            <a:pt x="6031" y="1499"/>
                          </a:cubicBezTo>
                          <a:cubicBezTo>
                            <a:pt x="5988" y="1479"/>
                            <a:pt x="5938" y="1498"/>
                            <a:pt x="5917" y="1540"/>
                          </a:cubicBezTo>
                          <a:cubicBezTo>
                            <a:pt x="5849" y="1675"/>
                            <a:pt x="5691" y="1799"/>
                            <a:pt x="5497" y="1921"/>
                          </a:cubicBezTo>
                          <a:cubicBezTo>
                            <a:pt x="5492" y="1897"/>
                            <a:pt x="5486" y="1860"/>
                            <a:pt x="5476" y="1810"/>
                          </a:cubicBezTo>
                          <a:cubicBezTo>
                            <a:pt x="5468" y="1763"/>
                            <a:pt x="5449" y="1708"/>
                            <a:pt x="5431" y="1641"/>
                          </a:cubicBezTo>
                          <a:cubicBezTo>
                            <a:pt x="5411" y="1575"/>
                            <a:pt x="5377" y="1503"/>
                            <a:pt x="5344" y="1420"/>
                          </a:cubicBezTo>
                          <a:cubicBezTo>
                            <a:pt x="5329" y="1378"/>
                            <a:pt x="5301" y="1339"/>
                            <a:pt x="5278" y="1296"/>
                          </a:cubicBezTo>
                          <a:cubicBezTo>
                            <a:pt x="5253" y="1254"/>
                            <a:pt x="5232" y="1205"/>
                            <a:pt x="5199" y="1163"/>
                          </a:cubicBezTo>
                          <a:cubicBezTo>
                            <a:pt x="5167" y="1119"/>
                            <a:pt x="5134" y="1074"/>
                            <a:pt x="5100" y="1027"/>
                          </a:cubicBezTo>
                          <a:cubicBezTo>
                            <a:pt x="5066" y="980"/>
                            <a:pt x="5021" y="939"/>
                            <a:pt x="4980" y="892"/>
                          </a:cubicBezTo>
                          <a:cubicBezTo>
                            <a:pt x="4808" y="712"/>
                            <a:pt x="4579" y="538"/>
                            <a:pt x="4299" y="409"/>
                          </a:cubicBezTo>
                          <a:cubicBezTo>
                            <a:pt x="3742" y="148"/>
                            <a:pt x="2986" y="62"/>
                            <a:pt x="2237" y="273"/>
                          </a:cubicBezTo>
                          <a:cubicBezTo>
                            <a:pt x="1869" y="375"/>
                            <a:pt x="1499" y="545"/>
                            <a:pt x="1169" y="782"/>
                          </a:cubicBezTo>
                          <a:cubicBezTo>
                            <a:pt x="840" y="1018"/>
                            <a:pt x="547" y="1322"/>
                            <a:pt x="333" y="1678"/>
                          </a:cubicBezTo>
                          <a:cubicBezTo>
                            <a:pt x="129" y="2038"/>
                            <a:pt x="0" y="2449"/>
                            <a:pt x="4" y="2861"/>
                          </a:cubicBezTo>
                          <a:cubicBezTo>
                            <a:pt x="10" y="2963"/>
                            <a:pt x="9" y="3065"/>
                            <a:pt x="32" y="3168"/>
                          </a:cubicBezTo>
                          <a:cubicBezTo>
                            <a:pt x="41" y="3218"/>
                            <a:pt x="47" y="3271"/>
                            <a:pt x="60" y="3319"/>
                          </a:cubicBezTo>
                          <a:cubicBezTo>
                            <a:pt x="74" y="3366"/>
                            <a:pt x="88" y="3413"/>
                            <a:pt x="102" y="3460"/>
                          </a:cubicBezTo>
                          <a:lnTo>
                            <a:pt x="124" y="3533"/>
                          </a:lnTo>
                          <a:lnTo>
                            <a:pt x="154" y="3602"/>
                          </a:lnTo>
                          <a:cubicBezTo>
                            <a:pt x="174" y="3648"/>
                            <a:pt x="194" y="3693"/>
                            <a:pt x="214" y="3739"/>
                          </a:cubicBezTo>
                          <a:cubicBezTo>
                            <a:pt x="236" y="3784"/>
                            <a:pt x="263" y="3825"/>
                            <a:pt x="288" y="3868"/>
                          </a:cubicBezTo>
                          <a:cubicBezTo>
                            <a:pt x="314" y="3909"/>
                            <a:pt x="335" y="3954"/>
                            <a:pt x="367" y="3992"/>
                          </a:cubicBezTo>
                          <a:cubicBezTo>
                            <a:pt x="593" y="4311"/>
                            <a:pt x="904" y="4545"/>
                            <a:pt x="1223" y="4696"/>
                          </a:cubicBezTo>
                          <a:cubicBezTo>
                            <a:pt x="1544" y="4848"/>
                            <a:pt x="1875" y="4921"/>
                            <a:pt x="2181" y="4945"/>
                          </a:cubicBezTo>
                          <a:cubicBezTo>
                            <a:pt x="2488" y="4968"/>
                            <a:pt x="2770" y="4943"/>
                            <a:pt x="3014" y="4897"/>
                          </a:cubicBezTo>
                          <a:cubicBezTo>
                            <a:pt x="3075" y="4887"/>
                            <a:pt x="3133" y="4869"/>
                            <a:pt x="3190" y="4856"/>
                          </a:cubicBezTo>
                          <a:cubicBezTo>
                            <a:pt x="3246" y="4841"/>
                            <a:pt x="3302" y="4832"/>
                            <a:pt x="3351" y="4813"/>
                          </a:cubicBezTo>
                          <a:cubicBezTo>
                            <a:pt x="3402" y="4796"/>
                            <a:pt x="3450" y="4780"/>
                            <a:pt x="3497" y="4764"/>
                          </a:cubicBezTo>
                          <a:cubicBezTo>
                            <a:pt x="3543" y="4749"/>
                            <a:pt x="3588" y="4735"/>
                            <a:pt x="3629" y="4715"/>
                          </a:cubicBezTo>
                          <a:cubicBezTo>
                            <a:pt x="3710" y="4680"/>
                            <a:pt x="3783" y="4648"/>
                            <a:pt x="3846" y="4620"/>
                          </a:cubicBezTo>
                          <a:cubicBezTo>
                            <a:pt x="3908" y="4590"/>
                            <a:pt x="3957" y="4559"/>
                            <a:pt x="3999" y="4537"/>
                          </a:cubicBezTo>
                          <a:cubicBezTo>
                            <a:pt x="4026" y="4522"/>
                            <a:pt x="4048" y="4510"/>
                            <a:pt x="4067" y="4499"/>
                          </a:cubicBezTo>
                          <a:cubicBezTo>
                            <a:pt x="4057" y="4508"/>
                            <a:pt x="4047" y="4518"/>
                            <a:pt x="4038" y="4525"/>
                          </a:cubicBezTo>
                          <a:cubicBezTo>
                            <a:pt x="3978" y="4578"/>
                            <a:pt x="3945" y="4610"/>
                            <a:pt x="3945" y="4610"/>
                          </a:cubicBezTo>
                          <a:lnTo>
                            <a:pt x="4125" y="4672"/>
                          </a:lnTo>
                          <a:lnTo>
                            <a:pt x="4504" y="4223"/>
                          </a:lnTo>
                          <a:cubicBezTo>
                            <a:pt x="4532" y="4195"/>
                            <a:pt x="4561" y="4167"/>
                            <a:pt x="4591" y="4138"/>
                          </a:cubicBezTo>
                          <a:cubicBezTo>
                            <a:pt x="4599" y="4128"/>
                            <a:pt x="4608" y="4118"/>
                            <a:pt x="4616" y="4109"/>
                          </a:cubicBezTo>
                          <a:cubicBezTo>
                            <a:pt x="4781" y="4138"/>
                            <a:pt x="4931" y="4153"/>
                            <a:pt x="5062" y="4153"/>
                          </a:cubicBezTo>
                          <a:cubicBezTo>
                            <a:pt x="5156" y="4153"/>
                            <a:pt x="5241" y="4145"/>
                            <a:pt x="5320" y="4130"/>
                          </a:cubicBezTo>
                          <a:lnTo>
                            <a:pt x="5320" y="4130"/>
                          </a:lnTo>
                          <a:cubicBezTo>
                            <a:pt x="5454" y="4180"/>
                            <a:pt x="5576" y="4203"/>
                            <a:pt x="5686" y="4203"/>
                          </a:cubicBezTo>
                          <a:cubicBezTo>
                            <a:pt x="6060" y="4203"/>
                            <a:pt x="6305" y="3943"/>
                            <a:pt x="6499" y="3612"/>
                          </a:cubicBezTo>
                          <a:lnTo>
                            <a:pt x="6633" y="3359"/>
                          </a:lnTo>
                          <a:cubicBezTo>
                            <a:pt x="6681" y="3260"/>
                            <a:pt x="6726" y="3159"/>
                            <a:pt x="6771" y="3061"/>
                          </a:cubicBezTo>
                          <a:cubicBezTo>
                            <a:pt x="6869" y="2844"/>
                            <a:pt x="6964" y="2635"/>
                            <a:pt x="7071" y="2470"/>
                          </a:cubicBezTo>
                          <a:lnTo>
                            <a:pt x="7207" y="2297"/>
                          </a:lnTo>
                          <a:cubicBezTo>
                            <a:pt x="7239" y="2264"/>
                            <a:pt x="7272" y="2233"/>
                            <a:pt x="7308" y="2209"/>
                          </a:cubicBezTo>
                          <a:cubicBezTo>
                            <a:pt x="7346" y="2183"/>
                            <a:pt x="7357" y="2132"/>
                            <a:pt x="7334" y="2092"/>
                          </a:cubicBezTo>
                          <a:close/>
                          <a:moveTo>
                            <a:pt x="4408" y="4135"/>
                          </a:moveTo>
                          <a:cubicBezTo>
                            <a:pt x="4361" y="4195"/>
                            <a:pt x="4312" y="4247"/>
                            <a:pt x="4268" y="4297"/>
                          </a:cubicBezTo>
                          <a:cubicBezTo>
                            <a:pt x="4224" y="4348"/>
                            <a:pt x="4179" y="4388"/>
                            <a:pt x="4142" y="4428"/>
                          </a:cubicBezTo>
                          <a:cubicBezTo>
                            <a:pt x="4119" y="4451"/>
                            <a:pt x="4097" y="4472"/>
                            <a:pt x="4077" y="4491"/>
                          </a:cubicBezTo>
                          <a:cubicBezTo>
                            <a:pt x="4056" y="4501"/>
                            <a:pt x="4029" y="4514"/>
                            <a:pt x="3996" y="4530"/>
                          </a:cubicBezTo>
                          <a:cubicBezTo>
                            <a:pt x="3953" y="4551"/>
                            <a:pt x="3902" y="4579"/>
                            <a:pt x="3838" y="4606"/>
                          </a:cubicBezTo>
                          <a:cubicBezTo>
                            <a:pt x="3775" y="4631"/>
                            <a:pt x="3701" y="4659"/>
                            <a:pt x="3619" y="4691"/>
                          </a:cubicBezTo>
                          <a:cubicBezTo>
                            <a:pt x="3579" y="4709"/>
                            <a:pt x="3535" y="4720"/>
                            <a:pt x="3487" y="4734"/>
                          </a:cubicBezTo>
                          <a:cubicBezTo>
                            <a:pt x="3440" y="4748"/>
                            <a:pt x="3391" y="4762"/>
                            <a:pt x="3340" y="4778"/>
                          </a:cubicBezTo>
                          <a:cubicBezTo>
                            <a:pt x="3289" y="4795"/>
                            <a:pt x="3235" y="4801"/>
                            <a:pt x="3179" y="4814"/>
                          </a:cubicBezTo>
                          <a:cubicBezTo>
                            <a:pt x="3123" y="4825"/>
                            <a:pt x="3066" y="4840"/>
                            <a:pt x="3005" y="4848"/>
                          </a:cubicBezTo>
                          <a:cubicBezTo>
                            <a:pt x="2763" y="4883"/>
                            <a:pt x="2486" y="4897"/>
                            <a:pt x="2188" y="4869"/>
                          </a:cubicBezTo>
                          <a:cubicBezTo>
                            <a:pt x="1891" y="4839"/>
                            <a:pt x="1571" y="4760"/>
                            <a:pt x="1266" y="4607"/>
                          </a:cubicBezTo>
                          <a:cubicBezTo>
                            <a:pt x="962" y="4454"/>
                            <a:pt x="676" y="4224"/>
                            <a:pt x="463" y="3924"/>
                          </a:cubicBezTo>
                          <a:cubicBezTo>
                            <a:pt x="433" y="3889"/>
                            <a:pt x="415" y="3846"/>
                            <a:pt x="390" y="3807"/>
                          </a:cubicBezTo>
                          <a:cubicBezTo>
                            <a:pt x="368" y="3766"/>
                            <a:pt x="342" y="3727"/>
                            <a:pt x="322" y="3685"/>
                          </a:cubicBezTo>
                          <a:cubicBezTo>
                            <a:pt x="303" y="3642"/>
                            <a:pt x="285" y="3599"/>
                            <a:pt x="267" y="3556"/>
                          </a:cubicBezTo>
                          <a:lnTo>
                            <a:pt x="239" y="3491"/>
                          </a:lnTo>
                          <a:lnTo>
                            <a:pt x="219" y="3425"/>
                          </a:lnTo>
                          <a:cubicBezTo>
                            <a:pt x="206" y="3378"/>
                            <a:pt x="192" y="3331"/>
                            <a:pt x="178" y="3284"/>
                          </a:cubicBezTo>
                          <a:cubicBezTo>
                            <a:pt x="167" y="3237"/>
                            <a:pt x="163" y="3191"/>
                            <a:pt x="154" y="3145"/>
                          </a:cubicBezTo>
                          <a:cubicBezTo>
                            <a:pt x="134" y="3054"/>
                            <a:pt x="136" y="2956"/>
                            <a:pt x="131" y="2860"/>
                          </a:cubicBezTo>
                          <a:cubicBezTo>
                            <a:pt x="130" y="2474"/>
                            <a:pt x="254" y="2087"/>
                            <a:pt x="451" y="1747"/>
                          </a:cubicBezTo>
                          <a:cubicBezTo>
                            <a:pt x="652" y="1408"/>
                            <a:pt x="929" y="1115"/>
                            <a:pt x="1244" y="885"/>
                          </a:cubicBezTo>
                          <a:cubicBezTo>
                            <a:pt x="1560" y="655"/>
                            <a:pt x="1911" y="490"/>
                            <a:pt x="2273" y="386"/>
                          </a:cubicBezTo>
                          <a:cubicBezTo>
                            <a:pt x="2628" y="286"/>
                            <a:pt x="2992" y="244"/>
                            <a:pt x="3333" y="263"/>
                          </a:cubicBezTo>
                          <a:cubicBezTo>
                            <a:pt x="3675" y="281"/>
                            <a:pt x="3994" y="360"/>
                            <a:pt x="4268" y="479"/>
                          </a:cubicBezTo>
                          <a:cubicBezTo>
                            <a:pt x="4541" y="599"/>
                            <a:pt x="4769" y="759"/>
                            <a:pt x="4944" y="928"/>
                          </a:cubicBezTo>
                          <a:cubicBezTo>
                            <a:pt x="4986" y="972"/>
                            <a:pt x="5031" y="1010"/>
                            <a:pt x="5066" y="1055"/>
                          </a:cubicBezTo>
                          <a:cubicBezTo>
                            <a:pt x="5102" y="1100"/>
                            <a:pt x="5136" y="1143"/>
                            <a:pt x="5168" y="1184"/>
                          </a:cubicBezTo>
                          <a:cubicBezTo>
                            <a:pt x="5202" y="1225"/>
                            <a:pt x="5224" y="1271"/>
                            <a:pt x="5251" y="1312"/>
                          </a:cubicBezTo>
                          <a:cubicBezTo>
                            <a:pt x="5275" y="1354"/>
                            <a:pt x="5304" y="1391"/>
                            <a:pt x="5320" y="1432"/>
                          </a:cubicBezTo>
                          <a:cubicBezTo>
                            <a:pt x="5355" y="1512"/>
                            <a:pt x="5392" y="1582"/>
                            <a:pt x="5415" y="1646"/>
                          </a:cubicBezTo>
                          <a:cubicBezTo>
                            <a:pt x="5436" y="1711"/>
                            <a:pt x="5459" y="1766"/>
                            <a:pt x="5469" y="1812"/>
                          </a:cubicBezTo>
                          <a:cubicBezTo>
                            <a:pt x="5481" y="1862"/>
                            <a:pt x="5490" y="1898"/>
                            <a:pt x="5496" y="1922"/>
                          </a:cubicBezTo>
                          <a:cubicBezTo>
                            <a:pt x="5400" y="1983"/>
                            <a:pt x="5296" y="2043"/>
                            <a:pt x="5189" y="2105"/>
                          </a:cubicBezTo>
                          <a:cubicBezTo>
                            <a:pt x="4742" y="2364"/>
                            <a:pt x="4235" y="2659"/>
                            <a:pt x="4149" y="3120"/>
                          </a:cubicBezTo>
                          <a:cubicBezTo>
                            <a:pt x="4118" y="3292"/>
                            <a:pt x="4147" y="3471"/>
                            <a:pt x="4235" y="3663"/>
                          </a:cubicBezTo>
                          <a:lnTo>
                            <a:pt x="4336" y="3846"/>
                          </a:lnTo>
                          <a:cubicBezTo>
                            <a:pt x="4377" y="3911"/>
                            <a:pt x="4424" y="3978"/>
                            <a:pt x="4478" y="4047"/>
                          </a:cubicBezTo>
                          <a:cubicBezTo>
                            <a:pt x="4455" y="4077"/>
                            <a:pt x="4432" y="4107"/>
                            <a:pt x="4408" y="4135"/>
                          </a:cubicBezTo>
                          <a:close/>
                          <a:moveTo>
                            <a:pt x="4750" y="3952"/>
                          </a:moveTo>
                          <a:cubicBezTo>
                            <a:pt x="4781" y="3913"/>
                            <a:pt x="4811" y="3874"/>
                            <a:pt x="4841" y="3833"/>
                          </a:cubicBezTo>
                          <a:cubicBezTo>
                            <a:pt x="4892" y="3758"/>
                            <a:pt x="4945" y="3683"/>
                            <a:pt x="4992" y="3605"/>
                          </a:cubicBezTo>
                          <a:cubicBezTo>
                            <a:pt x="5041" y="3527"/>
                            <a:pt x="5085" y="3446"/>
                            <a:pt x="5128" y="3368"/>
                          </a:cubicBezTo>
                          <a:cubicBezTo>
                            <a:pt x="5172" y="3289"/>
                            <a:pt x="5209" y="3209"/>
                            <a:pt x="5246" y="3132"/>
                          </a:cubicBezTo>
                          <a:cubicBezTo>
                            <a:pt x="5320" y="2978"/>
                            <a:pt x="5380" y="2831"/>
                            <a:pt x="5431" y="2705"/>
                          </a:cubicBezTo>
                          <a:cubicBezTo>
                            <a:pt x="5481" y="2579"/>
                            <a:pt x="5521" y="2473"/>
                            <a:pt x="5549" y="2399"/>
                          </a:cubicBezTo>
                          <a:cubicBezTo>
                            <a:pt x="5578" y="2325"/>
                            <a:pt x="5593" y="2282"/>
                            <a:pt x="5593" y="2282"/>
                          </a:cubicBezTo>
                          <a:cubicBezTo>
                            <a:pt x="5593" y="2282"/>
                            <a:pt x="5478" y="2425"/>
                            <a:pt x="5340" y="2660"/>
                          </a:cubicBezTo>
                          <a:cubicBezTo>
                            <a:pt x="5270" y="2777"/>
                            <a:pt x="5192" y="2915"/>
                            <a:pt x="5109" y="3061"/>
                          </a:cubicBezTo>
                          <a:cubicBezTo>
                            <a:pt x="5067" y="3133"/>
                            <a:pt x="5024" y="3209"/>
                            <a:pt x="4980" y="3285"/>
                          </a:cubicBezTo>
                          <a:cubicBezTo>
                            <a:pt x="4936" y="3361"/>
                            <a:pt x="4891" y="3438"/>
                            <a:pt x="4843" y="3513"/>
                          </a:cubicBezTo>
                          <a:cubicBezTo>
                            <a:pt x="4799" y="3590"/>
                            <a:pt x="4749" y="3663"/>
                            <a:pt x="4702" y="3737"/>
                          </a:cubicBezTo>
                          <a:cubicBezTo>
                            <a:pt x="4662" y="3791"/>
                            <a:pt x="4625" y="3847"/>
                            <a:pt x="4587" y="3900"/>
                          </a:cubicBezTo>
                          <a:cubicBezTo>
                            <a:pt x="4370" y="3616"/>
                            <a:pt x="4282" y="3371"/>
                            <a:pt x="4322" y="3152"/>
                          </a:cubicBezTo>
                          <a:cubicBezTo>
                            <a:pt x="4393" y="2770"/>
                            <a:pt x="4843" y="2509"/>
                            <a:pt x="5278" y="2257"/>
                          </a:cubicBezTo>
                          <a:cubicBezTo>
                            <a:pt x="5479" y="2140"/>
                            <a:pt x="5674" y="2027"/>
                            <a:pt x="5826" y="1904"/>
                          </a:cubicBezTo>
                          <a:cubicBezTo>
                            <a:pt x="5792" y="2153"/>
                            <a:pt x="5801" y="2420"/>
                            <a:pt x="5809" y="2682"/>
                          </a:cubicBezTo>
                          <a:cubicBezTo>
                            <a:pt x="5823" y="3139"/>
                            <a:pt x="5836" y="3571"/>
                            <a:pt x="5617" y="3797"/>
                          </a:cubicBezTo>
                          <a:cubicBezTo>
                            <a:pt x="5457" y="3963"/>
                            <a:pt x="5172" y="4012"/>
                            <a:pt x="4750" y="3952"/>
                          </a:cubicBezTo>
                          <a:close/>
                          <a:moveTo>
                            <a:pt x="6611" y="2988"/>
                          </a:moveTo>
                          <a:cubicBezTo>
                            <a:pt x="6362" y="3541"/>
                            <a:pt x="6125" y="4066"/>
                            <a:pt x="5616" y="4022"/>
                          </a:cubicBezTo>
                          <a:cubicBezTo>
                            <a:pt x="5663" y="3992"/>
                            <a:pt x="5705" y="3958"/>
                            <a:pt x="5743" y="3920"/>
                          </a:cubicBezTo>
                          <a:cubicBezTo>
                            <a:pt x="5928" y="3728"/>
                            <a:pt x="5980" y="3449"/>
                            <a:pt x="5989" y="3132"/>
                          </a:cubicBezTo>
                          <a:cubicBezTo>
                            <a:pt x="5993" y="3130"/>
                            <a:pt x="5997" y="3129"/>
                            <a:pt x="6000" y="3126"/>
                          </a:cubicBezTo>
                          <a:lnTo>
                            <a:pt x="6002" y="3125"/>
                          </a:lnTo>
                          <a:lnTo>
                            <a:pt x="6605" y="2616"/>
                          </a:lnTo>
                          <a:lnTo>
                            <a:pt x="5990" y="2934"/>
                          </a:lnTo>
                          <a:cubicBezTo>
                            <a:pt x="5989" y="2850"/>
                            <a:pt x="5987" y="2763"/>
                            <a:pt x="5984" y="2676"/>
                          </a:cubicBezTo>
                          <a:cubicBezTo>
                            <a:pt x="5982" y="2606"/>
                            <a:pt x="5980" y="2535"/>
                            <a:pt x="5978" y="2464"/>
                          </a:cubicBezTo>
                          <a:cubicBezTo>
                            <a:pt x="6045" y="2458"/>
                            <a:pt x="6111" y="2454"/>
                            <a:pt x="6178" y="2449"/>
                          </a:cubicBezTo>
                          <a:cubicBezTo>
                            <a:pt x="6432" y="2431"/>
                            <a:pt x="6691" y="2413"/>
                            <a:pt x="6941" y="2348"/>
                          </a:cubicBezTo>
                          <a:cubicBezTo>
                            <a:pt x="6818" y="2529"/>
                            <a:pt x="6717" y="2755"/>
                            <a:pt x="6611" y="2988"/>
                          </a:cubicBezTo>
                          <a:close/>
                          <a:moveTo>
                            <a:pt x="1474" y="412"/>
                          </a:moveTo>
                          <a:lnTo>
                            <a:pt x="1362" y="534"/>
                          </a:lnTo>
                          <a:lnTo>
                            <a:pt x="1424" y="558"/>
                          </a:lnTo>
                          <a:cubicBezTo>
                            <a:pt x="1415" y="562"/>
                            <a:pt x="1407" y="567"/>
                            <a:pt x="1399" y="572"/>
                          </a:cubicBezTo>
                          <a:lnTo>
                            <a:pt x="1346" y="552"/>
                          </a:lnTo>
                          <a:lnTo>
                            <a:pt x="1232" y="675"/>
                          </a:lnTo>
                          <a:cubicBezTo>
                            <a:pt x="1178" y="711"/>
                            <a:pt x="1124" y="748"/>
                            <a:pt x="1072" y="786"/>
                          </a:cubicBezTo>
                          <a:lnTo>
                            <a:pt x="1469" y="355"/>
                          </a:lnTo>
                          <a:cubicBezTo>
                            <a:pt x="1477" y="346"/>
                            <a:pt x="1488" y="342"/>
                            <a:pt x="1495" y="346"/>
                          </a:cubicBezTo>
                          <a:lnTo>
                            <a:pt x="1703" y="415"/>
                          </a:lnTo>
                          <a:cubicBezTo>
                            <a:pt x="1672" y="429"/>
                            <a:pt x="1641" y="443"/>
                            <a:pt x="1611" y="458"/>
                          </a:cubicBezTo>
                          <a:lnTo>
                            <a:pt x="1474" y="412"/>
                          </a:lnTo>
                          <a:close/>
                          <a:moveTo>
                            <a:pt x="1048" y="1394"/>
                          </a:moveTo>
                          <a:lnTo>
                            <a:pt x="1163" y="1457"/>
                          </a:lnTo>
                          <a:lnTo>
                            <a:pt x="1188" y="1470"/>
                          </a:lnTo>
                          <a:lnTo>
                            <a:pt x="1487" y="1634"/>
                          </a:lnTo>
                          <a:lnTo>
                            <a:pt x="1494" y="1638"/>
                          </a:lnTo>
                          <a:lnTo>
                            <a:pt x="1542" y="1664"/>
                          </a:lnTo>
                          <a:cubicBezTo>
                            <a:pt x="1549" y="1668"/>
                            <a:pt x="1558" y="1665"/>
                            <a:pt x="1567" y="1655"/>
                          </a:cubicBezTo>
                          <a:lnTo>
                            <a:pt x="2395" y="746"/>
                          </a:lnTo>
                          <a:cubicBezTo>
                            <a:pt x="2406" y="735"/>
                            <a:pt x="2412" y="719"/>
                            <a:pt x="2409" y="707"/>
                          </a:cubicBezTo>
                          <a:lnTo>
                            <a:pt x="2399" y="653"/>
                          </a:lnTo>
                          <a:cubicBezTo>
                            <a:pt x="2399" y="653"/>
                            <a:pt x="2399" y="652"/>
                            <a:pt x="2398" y="652"/>
                          </a:cubicBezTo>
                          <a:cubicBezTo>
                            <a:pt x="2398" y="651"/>
                            <a:pt x="2398" y="650"/>
                            <a:pt x="2398" y="650"/>
                          </a:cubicBezTo>
                          <a:cubicBezTo>
                            <a:pt x="2397" y="649"/>
                            <a:pt x="2397" y="648"/>
                            <a:pt x="2396" y="647"/>
                          </a:cubicBezTo>
                          <a:cubicBezTo>
                            <a:pt x="2396" y="646"/>
                            <a:pt x="2396" y="646"/>
                            <a:pt x="2395" y="645"/>
                          </a:cubicBezTo>
                          <a:cubicBezTo>
                            <a:pt x="2394" y="644"/>
                            <a:pt x="2393" y="643"/>
                            <a:pt x="2392" y="642"/>
                          </a:cubicBezTo>
                          <a:cubicBezTo>
                            <a:pt x="2392" y="642"/>
                            <a:pt x="2392" y="642"/>
                            <a:pt x="2392" y="642"/>
                          </a:cubicBezTo>
                          <a:lnTo>
                            <a:pt x="2003" y="514"/>
                          </a:lnTo>
                          <a:cubicBezTo>
                            <a:pt x="1970" y="527"/>
                            <a:pt x="1937" y="541"/>
                            <a:pt x="1904" y="556"/>
                          </a:cubicBezTo>
                          <a:lnTo>
                            <a:pt x="2121" y="628"/>
                          </a:lnTo>
                          <a:lnTo>
                            <a:pt x="2008" y="750"/>
                          </a:lnTo>
                          <a:lnTo>
                            <a:pt x="1965" y="767"/>
                          </a:lnTo>
                          <a:lnTo>
                            <a:pt x="1792" y="700"/>
                          </a:lnTo>
                          <a:lnTo>
                            <a:pt x="1792" y="665"/>
                          </a:lnTo>
                          <a:lnTo>
                            <a:pt x="1883" y="564"/>
                          </a:lnTo>
                          <a:cubicBezTo>
                            <a:pt x="1872" y="570"/>
                            <a:pt x="1861" y="575"/>
                            <a:pt x="1850" y="580"/>
                          </a:cubicBezTo>
                          <a:lnTo>
                            <a:pt x="1783" y="653"/>
                          </a:lnTo>
                          <a:lnTo>
                            <a:pt x="1727" y="675"/>
                          </a:lnTo>
                          <a:lnTo>
                            <a:pt x="1689" y="660"/>
                          </a:lnTo>
                          <a:cubicBezTo>
                            <a:pt x="1681" y="665"/>
                            <a:pt x="1672" y="670"/>
                            <a:pt x="1664" y="675"/>
                          </a:cubicBezTo>
                          <a:lnTo>
                            <a:pt x="1717" y="695"/>
                          </a:lnTo>
                          <a:lnTo>
                            <a:pt x="1715" y="728"/>
                          </a:lnTo>
                          <a:lnTo>
                            <a:pt x="1619" y="833"/>
                          </a:lnTo>
                          <a:lnTo>
                            <a:pt x="1575" y="850"/>
                          </a:lnTo>
                          <a:lnTo>
                            <a:pt x="1452" y="799"/>
                          </a:lnTo>
                          <a:cubicBezTo>
                            <a:pt x="1445" y="804"/>
                            <a:pt x="1437" y="809"/>
                            <a:pt x="1429" y="814"/>
                          </a:cubicBezTo>
                          <a:lnTo>
                            <a:pt x="1556" y="866"/>
                          </a:lnTo>
                          <a:lnTo>
                            <a:pt x="1553" y="904"/>
                          </a:lnTo>
                          <a:lnTo>
                            <a:pt x="1460" y="1006"/>
                          </a:lnTo>
                          <a:lnTo>
                            <a:pt x="1413" y="1024"/>
                          </a:lnTo>
                          <a:lnTo>
                            <a:pt x="1262" y="957"/>
                          </a:lnTo>
                          <a:lnTo>
                            <a:pt x="1262" y="932"/>
                          </a:lnTo>
                          <a:cubicBezTo>
                            <a:pt x="1234" y="953"/>
                            <a:pt x="1206" y="973"/>
                            <a:pt x="1178" y="995"/>
                          </a:cubicBezTo>
                          <a:cubicBezTo>
                            <a:pt x="1177" y="997"/>
                            <a:pt x="1176" y="998"/>
                            <a:pt x="1174" y="999"/>
                          </a:cubicBezTo>
                          <a:lnTo>
                            <a:pt x="1103" y="1077"/>
                          </a:lnTo>
                          <a:lnTo>
                            <a:pt x="1070" y="1090"/>
                          </a:lnTo>
                          <a:cubicBezTo>
                            <a:pt x="1060" y="1099"/>
                            <a:pt x="1049" y="1108"/>
                            <a:pt x="1040" y="1118"/>
                          </a:cubicBezTo>
                          <a:lnTo>
                            <a:pt x="1038" y="1148"/>
                          </a:lnTo>
                          <a:lnTo>
                            <a:pt x="939" y="1256"/>
                          </a:lnTo>
                          <a:lnTo>
                            <a:pt x="912" y="1241"/>
                          </a:lnTo>
                          <a:cubicBezTo>
                            <a:pt x="895" y="1259"/>
                            <a:pt x="879" y="1276"/>
                            <a:pt x="863" y="1293"/>
                          </a:cubicBezTo>
                          <a:lnTo>
                            <a:pt x="1025" y="1381"/>
                          </a:lnTo>
                          <a:lnTo>
                            <a:pt x="1048" y="1394"/>
                          </a:lnTo>
                          <a:close/>
                          <a:moveTo>
                            <a:pt x="1146" y="1370"/>
                          </a:moveTo>
                          <a:lnTo>
                            <a:pt x="1257" y="1249"/>
                          </a:lnTo>
                          <a:lnTo>
                            <a:pt x="1302" y="1233"/>
                          </a:lnTo>
                          <a:lnTo>
                            <a:pt x="1462" y="1309"/>
                          </a:lnTo>
                          <a:lnTo>
                            <a:pt x="1459" y="1350"/>
                          </a:lnTo>
                          <a:lnTo>
                            <a:pt x="1342" y="1477"/>
                          </a:lnTo>
                          <a:lnTo>
                            <a:pt x="1146" y="1370"/>
                          </a:lnTo>
                          <a:close/>
                          <a:moveTo>
                            <a:pt x="1520" y="1575"/>
                          </a:moveTo>
                          <a:lnTo>
                            <a:pt x="1355" y="1484"/>
                          </a:lnTo>
                          <a:lnTo>
                            <a:pt x="1477" y="1352"/>
                          </a:lnTo>
                          <a:lnTo>
                            <a:pt x="1521" y="1336"/>
                          </a:lnTo>
                          <a:lnTo>
                            <a:pt x="1673" y="1408"/>
                          </a:lnTo>
                          <a:lnTo>
                            <a:pt x="1520" y="1575"/>
                          </a:lnTo>
                          <a:close/>
                          <a:moveTo>
                            <a:pt x="1688" y="1390"/>
                          </a:moveTo>
                          <a:lnTo>
                            <a:pt x="1536" y="1318"/>
                          </a:lnTo>
                          <a:lnTo>
                            <a:pt x="1536" y="1287"/>
                          </a:lnTo>
                          <a:lnTo>
                            <a:pt x="1630" y="1184"/>
                          </a:lnTo>
                          <a:lnTo>
                            <a:pt x="1680" y="1167"/>
                          </a:lnTo>
                          <a:lnTo>
                            <a:pt x="1831" y="1234"/>
                          </a:lnTo>
                          <a:lnTo>
                            <a:pt x="1688" y="1390"/>
                          </a:lnTo>
                          <a:close/>
                          <a:moveTo>
                            <a:pt x="1848" y="1216"/>
                          </a:moveTo>
                          <a:lnTo>
                            <a:pt x="1694" y="1148"/>
                          </a:lnTo>
                          <a:lnTo>
                            <a:pt x="1694" y="1115"/>
                          </a:lnTo>
                          <a:lnTo>
                            <a:pt x="1799" y="1000"/>
                          </a:lnTo>
                          <a:lnTo>
                            <a:pt x="1843" y="985"/>
                          </a:lnTo>
                          <a:lnTo>
                            <a:pt x="2000" y="1050"/>
                          </a:lnTo>
                          <a:lnTo>
                            <a:pt x="1848" y="1216"/>
                          </a:lnTo>
                          <a:close/>
                          <a:moveTo>
                            <a:pt x="2135" y="633"/>
                          </a:moveTo>
                          <a:lnTo>
                            <a:pt x="2323" y="696"/>
                          </a:lnTo>
                          <a:lnTo>
                            <a:pt x="2181" y="851"/>
                          </a:lnTo>
                          <a:lnTo>
                            <a:pt x="2024" y="790"/>
                          </a:lnTo>
                          <a:lnTo>
                            <a:pt x="2023" y="755"/>
                          </a:lnTo>
                          <a:lnTo>
                            <a:pt x="2135" y="633"/>
                          </a:lnTo>
                          <a:close/>
                          <a:moveTo>
                            <a:pt x="2007" y="808"/>
                          </a:moveTo>
                          <a:lnTo>
                            <a:pt x="2165" y="869"/>
                          </a:lnTo>
                          <a:lnTo>
                            <a:pt x="2016" y="1032"/>
                          </a:lnTo>
                          <a:lnTo>
                            <a:pt x="1859" y="967"/>
                          </a:lnTo>
                          <a:lnTo>
                            <a:pt x="1859" y="935"/>
                          </a:lnTo>
                          <a:lnTo>
                            <a:pt x="1960" y="824"/>
                          </a:lnTo>
                          <a:lnTo>
                            <a:pt x="2007" y="808"/>
                          </a:lnTo>
                          <a:close/>
                          <a:moveTo>
                            <a:pt x="1735" y="728"/>
                          </a:moveTo>
                          <a:lnTo>
                            <a:pt x="1769" y="715"/>
                          </a:lnTo>
                          <a:lnTo>
                            <a:pt x="1948" y="785"/>
                          </a:lnTo>
                          <a:lnTo>
                            <a:pt x="1947" y="818"/>
                          </a:lnTo>
                          <a:lnTo>
                            <a:pt x="1848" y="926"/>
                          </a:lnTo>
                          <a:lnTo>
                            <a:pt x="1802" y="944"/>
                          </a:lnTo>
                          <a:lnTo>
                            <a:pt x="1631" y="873"/>
                          </a:lnTo>
                          <a:lnTo>
                            <a:pt x="1630" y="841"/>
                          </a:lnTo>
                          <a:lnTo>
                            <a:pt x="1735" y="728"/>
                          </a:lnTo>
                          <a:close/>
                          <a:moveTo>
                            <a:pt x="1570" y="907"/>
                          </a:moveTo>
                          <a:lnTo>
                            <a:pt x="1616" y="891"/>
                          </a:lnTo>
                          <a:lnTo>
                            <a:pt x="1784" y="961"/>
                          </a:lnTo>
                          <a:lnTo>
                            <a:pt x="1782" y="998"/>
                          </a:lnTo>
                          <a:lnTo>
                            <a:pt x="1679" y="1111"/>
                          </a:lnTo>
                          <a:lnTo>
                            <a:pt x="1641" y="1125"/>
                          </a:lnTo>
                          <a:lnTo>
                            <a:pt x="1471" y="1050"/>
                          </a:lnTo>
                          <a:lnTo>
                            <a:pt x="1471" y="1015"/>
                          </a:lnTo>
                          <a:lnTo>
                            <a:pt x="1570" y="907"/>
                          </a:lnTo>
                          <a:close/>
                          <a:moveTo>
                            <a:pt x="1452" y="1066"/>
                          </a:moveTo>
                          <a:lnTo>
                            <a:pt x="1619" y="1140"/>
                          </a:lnTo>
                          <a:lnTo>
                            <a:pt x="1617" y="1178"/>
                          </a:lnTo>
                          <a:lnTo>
                            <a:pt x="1526" y="1277"/>
                          </a:lnTo>
                          <a:lnTo>
                            <a:pt x="1484" y="1294"/>
                          </a:lnTo>
                          <a:lnTo>
                            <a:pt x="1316" y="1215"/>
                          </a:lnTo>
                          <a:lnTo>
                            <a:pt x="1315" y="1185"/>
                          </a:lnTo>
                          <a:lnTo>
                            <a:pt x="1412" y="1080"/>
                          </a:lnTo>
                          <a:lnTo>
                            <a:pt x="1452" y="1066"/>
                          </a:lnTo>
                          <a:close/>
                          <a:moveTo>
                            <a:pt x="1200" y="992"/>
                          </a:moveTo>
                          <a:lnTo>
                            <a:pt x="1246" y="975"/>
                          </a:lnTo>
                          <a:lnTo>
                            <a:pt x="1396" y="1041"/>
                          </a:lnTo>
                          <a:lnTo>
                            <a:pt x="1394" y="1079"/>
                          </a:lnTo>
                          <a:lnTo>
                            <a:pt x="1305" y="1175"/>
                          </a:lnTo>
                          <a:lnTo>
                            <a:pt x="1265" y="1191"/>
                          </a:lnTo>
                          <a:lnTo>
                            <a:pt x="1115" y="1120"/>
                          </a:lnTo>
                          <a:lnTo>
                            <a:pt x="1115" y="1085"/>
                          </a:lnTo>
                          <a:lnTo>
                            <a:pt x="1200" y="992"/>
                          </a:lnTo>
                          <a:close/>
                          <a:moveTo>
                            <a:pt x="1054" y="1151"/>
                          </a:moveTo>
                          <a:lnTo>
                            <a:pt x="1096" y="1137"/>
                          </a:lnTo>
                          <a:lnTo>
                            <a:pt x="1241" y="1205"/>
                          </a:lnTo>
                          <a:lnTo>
                            <a:pt x="1238" y="1249"/>
                          </a:lnTo>
                          <a:lnTo>
                            <a:pt x="1134" y="1363"/>
                          </a:lnTo>
                          <a:lnTo>
                            <a:pt x="952" y="1263"/>
                          </a:lnTo>
                          <a:lnTo>
                            <a:pt x="1054" y="1151"/>
                          </a:lnTo>
                          <a:close/>
                          <a:moveTo>
                            <a:pt x="1635" y="1688"/>
                          </a:moveTo>
                          <a:cubicBezTo>
                            <a:pt x="1624" y="1707"/>
                            <a:pt x="1625" y="1728"/>
                            <a:pt x="1636" y="1734"/>
                          </a:cubicBezTo>
                          <a:cubicBezTo>
                            <a:pt x="1636" y="1734"/>
                            <a:pt x="1636" y="1734"/>
                            <a:pt x="1637" y="1735"/>
                          </a:cubicBezTo>
                          <a:lnTo>
                            <a:pt x="1994" y="1930"/>
                          </a:lnTo>
                          <a:lnTo>
                            <a:pt x="2021" y="1946"/>
                          </a:lnTo>
                          <a:lnTo>
                            <a:pt x="2157" y="2019"/>
                          </a:lnTo>
                          <a:lnTo>
                            <a:pt x="2185" y="2035"/>
                          </a:lnTo>
                          <a:lnTo>
                            <a:pt x="2535" y="2227"/>
                          </a:lnTo>
                          <a:lnTo>
                            <a:pt x="2543" y="2231"/>
                          </a:lnTo>
                          <a:lnTo>
                            <a:pt x="2599" y="2262"/>
                          </a:lnTo>
                          <a:cubicBezTo>
                            <a:pt x="2607" y="2266"/>
                            <a:pt x="2619" y="2262"/>
                            <a:pt x="2629" y="2251"/>
                          </a:cubicBezTo>
                          <a:lnTo>
                            <a:pt x="3598" y="1188"/>
                          </a:lnTo>
                          <a:cubicBezTo>
                            <a:pt x="3610" y="1175"/>
                            <a:pt x="3616" y="1156"/>
                            <a:pt x="3614" y="1142"/>
                          </a:cubicBezTo>
                          <a:lnTo>
                            <a:pt x="3602" y="1080"/>
                          </a:lnTo>
                          <a:cubicBezTo>
                            <a:pt x="3602" y="1079"/>
                            <a:pt x="3601" y="1078"/>
                            <a:pt x="3601" y="1078"/>
                          </a:cubicBezTo>
                          <a:cubicBezTo>
                            <a:pt x="3601" y="1077"/>
                            <a:pt x="3601" y="1076"/>
                            <a:pt x="3600" y="1075"/>
                          </a:cubicBezTo>
                          <a:cubicBezTo>
                            <a:pt x="3600" y="1074"/>
                            <a:pt x="3599" y="1073"/>
                            <a:pt x="3598" y="1071"/>
                          </a:cubicBezTo>
                          <a:cubicBezTo>
                            <a:pt x="3598" y="1071"/>
                            <a:pt x="3598" y="1071"/>
                            <a:pt x="3598" y="1070"/>
                          </a:cubicBezTo>
                          <a:cubicBezTo>
                            <a:pt x="3596" y="1069"/>
                            <a:pt x="3595" y="1068"/>
                            <a:pt x="3594" y="1067"/>
                          </a:cubicBezTo>
                          <a:cubicBezTo>
                            <a:pt x="3594" y="1067"/>
                            <a:pt x="3593" y="1067"/>
                            <a:pt x="3593" y="1067"/>
                          </a:cubicBezTo>
                          <a:lnTo>
                            <a:pt x="2544" y="720"/>
                          </a:lnTo>
                          <a:cubicBezTo>
                            <a:pt x="2536" y="715"/>
                            <a:pt x="2524" y="720"/>
                            <a:pt x="2514" y="731"/>
                          </a:cubicBezTo>
                          <a:lnTo>
                            <a:pt x="1648" y="1671"/>
                          </a:lnTo>
                          <a:cubicBezTo>
                            <a:pt x="1643" y="1675"/>
                            <a:pt x="1638" y="1681"/>
                            <a:pt x="1635" y="1688"/>
                          </a:cubicBezTo>
                          <a:close/>
                          <a:moveTo>
                            <a:pt x="1909" y="1793"/>
                          </a:moveTo>
                          <a:lnTo>
                            <a:pt x="2028" y="1662"/>
                          </a:lnTo>
                          <a:lnTo>
                            <a:pt x="2078" y="1645"/>
                          </a:lnTo>
                          <a:lnTo>
                            <a:pt x="2247" y="1724"/>
                          </a:lnTo>
                          <a:lnTo>
                            <a:pt x="2244" y="1776"/>
                          </a:lnTo>
                          <a:lnTo>
                            <a:pt x="2122" y="1910"/>
                          </a:lnTo>
                          <a:lnTo>
                            <a:pt x="1909" y="1793"/>
                          </a:lnTo>
                          <a:close/>
                          <a:moveTo>
                            <a:pt x="2516" y="1543"/>
                          </a:moveTo>
                          <a:lnTo>
                            <a:pt x="2516" y="1503"/>
                          </a:lnTo>
                          <a:lnTo>
                            <a:pt x="2632" y="1376"/>
                          </a:lnTo>
                          <a:lnTo>
                            <a:pt x="2686" y="1358"/>
                          </a:lnTo>
                          <a:lnTo>
                            <a:pt x="2883" y="1439"/>
                          </a:lnTo>
                          <a:lnTo>
                            <a:pt x="2880" y="1482"/>
                          </a:lnTo>
                          <a:lnTo>
                            <a:pt x="2759" y="1614"/>
                          </a:lnTo>
                          <a:lnTo>
                            <a:pt x="2715" y="1631"/>
                          </a:lnTo>
                          <a:lnTo>
                            <a:pt x="2516" y="1543"/>
                          </a:lnTo>
                          <a:close/>
                          <a:moveTo>
                            <a:pt x="2690" y="1649"/>
                          </a:moveTo>
                          <a:lnTo>
                            <a:pt x="2687" y="1693"/>
                          </a:lnTo>
                          <a:lnTo>
                            <a:pt x="2580" y="1809"/>
                          </a:lnTo>
                          <a:lnTo>
                            <a:pt x="2531" y="1828"/>
                          </a:lnTo>
                          <a:lnTo>
                            <a:pt x="2334" y="1736"/>
                          </a:lnTo>
                          <a:lnTo>
                            <a:pt x="2334" y="1702"/>
                          </a:lnTo>
                          <a:lnTo>
                            <a:pt x="2447" y="1578"/>
                          </a:lnTo>
                          <a:lnTo>
                            <a:pt x="2494" y="1562"/>
                          </a:lnTo>
                          <a:lnTo>
                            <a:pt x="2690" y="1649"/>
                          </a:lnTo>
                          <a:close/>
                          <a:moveTo>
                            <a:pt x="2703" y="1336"/>
                          </a:moveTo>
                          <a:lnTo>
                            <a:pt x="2703" y="1299"/>
                          </a:lnTo>
                          <a:lnTo>
                            <a:pt x="2824" y="1166"/>
                          </a:lnTo>
                          <a:lnTo>
                            <a:pt x="2865" y="1152"/>
                          </a:lnTo>
                          <a:lnTo>
                            <a:pt x="3075" y="1233"/>
                          </a:lnTo>
                          <a:lnTo>
                            <a:pt x="3073" y="1272"/>
                          </a:lnTo>
                          <a:lnTo>
                            <a:pt x="2957" y="1398"/>
                          </a:lnTo>
                          <a:lnTo>
                            <a:pt x="2904" y="1419"/>
                          </a:lnTo>
                          <a:lnTo>
                            <a:pt x="2703" y="1336"/>
                          </a:lnTo>
                          <a:close/>
                          <a:moveTo>
                            <a:pt x="2801" y="1167"/>
                          </a:moveTo>
                          <a:lnTo>
                            <a:pt x="2689" y="1290"/>
                          </a:lnTo>
                          <a:lnTo>
                            <a:pt x="2639" y="1309"/>
                          </a:lnTo>
                          <a:lnTo>
                            <a:pt x="2458" y="1235"/>
                          </a:lnTo>
                          <a:lnTo>
                            <a:pt x="2458" y="1193"/>
                          </a:lnTo>
                          <a:lnTo>
                            <a:pt x="2568" y="1072"/>
                          </a:lnTo>
                          <a:lnTo>
                            <a:pt x="2615" y="1056"/>
                          </a:lnTo>
                          <a:lnTo>
                            <a:pt x="2804" y="1129"/>
                          </a:lnTo>
                          <a:lnTo>
                            <a:pt x="2801" y="1167"/>
                          </a:lnTo>
                          <a:close/>
                          <a:moveTo>
                            <a:pt x="2616" y="1328"/>
                          </a:moveTo>
                          <a:lnTo>
                            <a:pt x="2613" y="1373"/>
                          </a:lnTo>
                          <a:lnTo>
                            <a:pt x="2504" y="1492"/>
                          </a:lnTo>
                          <a:lnTo>
                            <a:pt x="2449" y="1513"/>
                          </a:lnTo>
                          <a:lnTo>
                            <a:pt x="2272" y="1435"/>
                          </a:lnTo>
                          <a:lnTo>
                            <a:pt x="2272" y="1396"/>
                          </a:lnTo>
                          <a:lnTo>
                            <a:pt x="2386" y="1271"/>
                          </a:lnTo>
                          <a:lnTo>
                            <a:pt x="2435" y="1254"/>
                          </a:lnTo>
                          <a:lnTo>
                            <a:pt x="2616" y="1328"/>
                          </a:lnTo>
                          <a:close/>
                          <a:moveTo>
                            <a:pt x="2429" y="1533"/>
                          </a:moveTo>
                          <a:lnTo>
                            <a:pt x="2426" y="1577"/>
                          </a:lnTo>
                          <a:lnTo>
                            <a:pt x="2323" y="1690"/>
                          </a:lnTo>
                          <a:lnTo>
                            <a:pt x="2276" y="1708"/>
                          </a:lnTo>
                          <a:lnTo>
                            <a:pt x="2100" y="1625"/>
                          </a:lnTo>
                          <a:lnTo>
                            <a:pt x="2100" y="1584"/>
                          </a:lnTo>
                          <a:lnTo>
                            <a:pt x="2200" y="1475"/>
                          </a:lnTo>
                          <a:lnTo>
                            <a:pt x="2254" y="1456"/>
                          </a:lnTo>
                          <a:lnTo>
                            <a:pt x="2429" y="1533"/>
                          </a:lnTo>
                          <a:close/>
                          <a:moveTo>
                            <a:pt x="2137" y="1918"/>
                          </a:moveTo>
                          <a:lnTo>
                            <a:pt x="2266" y="1777"/>
                          </a:lnTo>
                          <a:lnTo>
                            <a:pt x="2319" y="1758"/>
                          </a:lnTo>
                          <a:lnTo>
                            <a:pt x="2506" y="1846"/>
                          </a:lnTo>
                          <a:lnTo>
                            <a:pt x="2503" y="1894"/>
                          </a:lnTo>
                          <a:lnTo>
                            <a:pt x="2366" y="2043"/>
                          </a:lnTo>
                          <a:lnTo>
                            <a:pt x="2137" y="1918"/>
                          </a:lnTo>
                          <a:close/>
                          <a:moveTo>
                            <a:pt x="2574" y="2157"/>
                          </a:moveTo>
                          <a:lnTo>
                            <a:pt x="2381" y="2052"/>
                          </a:lnTo>
                          <a:lnTo>
                            <a:pt x="2523" y="1896"/>
                          </a:lnTo>
                          <a:lnTo>
                            <a:pt x="2575" y="1878"/>
                          </a:lnTo>
                          <a:lnTo>
                            <a:pt x="2752" y="1962"/>
                          </a:lnTo>
                          <a:lnTo>
                            <a:pt x="2574" y="2157"/>
                          </a:lnTo>
                          <a:close/>
                          <a:moveTo>
                            <a:pt x="2771" y="1941"/>
                          </a:moveTo>
                          <a:lnTo>
                            <a:pt x="2593" y="1858"/>
                          </a:lnTo>
                          <a:lnTo>
                            <a:pt x="2593" y="1820"/>
                          </a:lnTo>
                          <a:lnTo>
                            <a:pt x="2702" y="1701"/>
                          </a:lnTo>
                          <a:lnTo>
                            <a:pt x="2761" y="1680"/>
                          </a:lnTo>
                          <a:lnTo>
                            <a:pt x="2938" y="1758"/>
                          </a:lnTo>
                          <a:lnTo>
                            <a:pt x="2771" y="1941"/>
                          </a:lnTo>
                          <a:close/>
                          <a:moveTo>
                            <a:pt x="2957" y="1738"/>
                          </a:moveTo>
                          <a:lnTo>
                            <a:pt x="2777" y="1658"/>
                          </a:lnTo>
                          <a:lnTo>
                            <a:pt x="2777" y="1620"/>
                          </a:lnTo>
                          <a:lnTo>
                            <a:pt x="2900" y="1485"/>
                          </a:lnTo>
                          <a:lnTo>
                            <a:pt x="2951" y="1467"/>
                          </a:lnTo>
                          <a:lnTo>
                            <a:pt x="3135" y="1543"/>
                          </a:lnTo>
                          <a:lnTo>
                            <a:pt x="2957" y="1738"/>
                          </a:lnTo>
                          <a:close/>
                          <a:moveTo>
                            <a:pt x="3154" y="1522"/>
                          </a:moveTo>
                          <a:lnTo>
                            <a:pt x="2970" y="1446"/>
                          </a:lnTo>
                          <a:lnTo>
                            <a:pt x="2970" y="1408"/>
                          </a:lnTo>
                          <a:lnTo>
                            <a:pt x="3088" y="1279"/>
                          </a:lnTo>
                          <a:lnTo>
                            <a:pt x="3144" y="1260"/>
                          </a:lnTo>
                          <a:lnTo>
                            <a:pt x="3328" y="1332"/>
                          </a:lnTo>
                          <a:lnTo>
                            <a:pt x="3154" y="1522"/>
                          </a:lnTo>
                          <a:close/>
                          <a:moveTo>
                            <a:pt x="3513" y="1129"/>
                          </a:moveTo>
                          <a:lnTo>
                            <a:pt x="3347" y="1311"/>
                          </a:lnTo>
                          <a:lnTo>
                            <a:pt x="3163" y="1239"/>
                          </a:lnTo>
                          <a:lnTo>
                            <a:pt x="3163" y="1198"/>
                          </a:lnTo>
                          <a:lnTo>
                            <a:pt x="3293" y="1056"/>
                          </a:lnTo>
                          <a:lnTo>
                            <a:pt x="3513" y="1129"/>
                          </a:lnTo>
                          <a:close/>
                          <a:moveTo>
                            <a:pt x="3276" y="1050"/>
                          </a:moveTo>
                          <a:lnTo>
                            <a:pt x="3145" y="1193"/>
                          </a:lnTo>
                          <a:lnTo>
                            <a:pt x="3094" y="1213"/>
                          </a:lnTo>
                          <a:lnTo>
                            <a:pt x="2892" y="1134"/>
                          </a:lnTo>
                          <a:lnTo>
                            <a:pt x="2892" y="1093"/>
                          </a:lnTo>
                          <a:lnTo>
                            <a:pt x="3012" y="962"/>
                          </a:lnTo>
                          <a:lnTo>
                            <a:pt x="3276" y="1050"/>
                          </a:lnTo>
                          <a:close/>
                          <a:moveTo>
                            <a:pt x="2995" y="956"/>
                          </a:moveTo>
                          <a:lnTo>
                            <a:pt x="2882" y="1079"/>
                          </a:lnTo>
                          <a:lnTo>
                            <a:pt x="2816" y="1105"/>
                          </a:lnTo>
                          <a:lnTo>
                            <a:pt x="2638" y="1036"/>
                          </a:lnTo>
                          <a:lnTo>
                            <a:pt x="2638" y="996"/>
                          </a:lnTo>
                          <a:lnTo>
                            <a:pt x="2749" y="874"/>
                          </a:lnTo>
                          <a:lnTo>
                            <a:pt x="2995" y="956"/>
                          </a:lnTo>
                          <a:close/>
                          <a:moveTo>
                            <a:pt x="2520" y="798"/>
                          </a:moveTo>
                          <a:lnTo>
                            <a:pt x="2732" y="868"/>
                          </a:lnTo>
                          <a:lnTo>
                            <a:pt x="2625" y="986"/>
                          </a:lnTo>
                          <a:lnTo>
                            <a:pt x="2566" y="1008"/>
                          </a:lnTo>
                          <a:lnTo>
                            <a:pt x="2389" y="940"/>
                          </a:lnTo>
                          <a:lnTo>
                            <a:pt x="2520" y="798"/>
                          </a:lnTo>
                          <a:close/>
                          <a:moveTo>
                            <a:pt x="2370" y="960"/>
                          </a:moveTo>
                          <a:lnTo>
                            <a:pt x="2550" y="1030"/>
                          </a:lnTo>
                          <a:lnTo>
                            <a:pt x="2548" y="1070"/>
                          </a:lnTo>
                          <a:lnTo>
                            <a:pt x="2442" y="1185"/>
                          </a:lnTo>
                          <a:lnTo>
                            <a:pt x="2388" y="1206"/>
                          </a:lnTo>
                          <a:lnTo>
                            <a:pt x="2211" y="1133"/>
                          </a:lnTo>
                          <a:lnTo>
                            <a:pt x="2370" y="960"/>
                          </a:lnTo>
                          <a:close/>
                          <a:moveTo>
                            <a:pt x="2192" y="1153"/>
                          </a:moveTo>
                          <a:lnTo>
                            <a:pt x="2370" y="1227"/>
                          </a:lnTo>
                          <a:lnTo>
                            <a:pt x="2368" y="1267"/>
                          </a:lnTo>
                          <a:lnTo>
                            <a:pt x="2256" y="1389"/>
                          </a:lnTo>
                          <a:lnTo>
                            <a:pt x="2208" y="1407"/>
                          </a:lnTo>
                          <a:lnTo>
                            <a:pt x="2031" y="1329"/>
                          </a:lnTo>
                          <a:lnTo>
                            <a:pt x="2192" y="1153"/>
                          </a:lnTo>
                          <a:close/>
                          <a:moveTo>
                            <a:pt x="2012" y="1349"/>
                          </a:moveTo>
                          <a:lnTo>
                            <a:pt x="2185" y="1426"/>
                          </a:lnTo>
                          <a:lnTo>
                            <a:pt x="2182" y="1470"/>
                          </a:lnTo>
                          <a:lnTo>
                            <a:pt x="2085" y="1576"/>
                          </a:lnTo>
                          <a:lnTo>
                            <a:pt x="2035" y="1595"/>
                          </a:lnTo>
                          <a:lnTo>
                            <a:pt x="1861" y="1513"/>
                          </a:lnTo>
                          <a:lnTo>
                            <a:pt x="2012" y="1349"/>
                          </a:lnTo>
                          <a:close/>
                          <a:moveTo>
                            <a:pt x="1842" y="1534"/>
                          </a:moveTo>
                          <a:lnTo>
                            <a:pt x="2012" y="1614"/>
                          </a:lnTo>
                          <a:lnTo>
                            <a:pt x="2009" y="1658"/>
                          </a:lnTo>
                          <a:lnTo>
                            <a:pt x="1894" y="1785"/>
                          </a:lnTo>
                          <a:lnTo>
                            <a:pt x="1706" y="1681"/>
                          </a:lnTo>
                          <a:lnTo>
                            <a:pt x="1842" y="1534"/>
                          </a:lnTo>
                          <a:close/>
                          <a:moveTo>
                            <a:pt x="5420" y="1408"/>
                          </a:moveTo>
                          <a:cubicBezTo>
                            <a:pt x="5410" y="1386"/>
                            <a:pt x="5395" y="1356"/>
                            <a:pt x="5376" y="1321"/>
                          </a:cubicBezTo>
                          <a:lnTo>
                            <a:pt x="5753" y="1580"/>
                          </a:lnTo>
                          <a:cubicBezTo>
                            <a:pt x="5740" y="1600"/>
                            <a:pt x="5724" y="1621"/>
                            <a:pt x="5706" y="1641"/>
                          </a:cubicBezTo>
                          <a:lnTo>
                            <a:pt x="5444" y="1465"/>
                          </a:lnTo>
                          <a:lnTo>
                            <a:pt x="5420" y="1408"/>
                          </a:lnTo>
                          <a:close/>
                          <a:moveTo>
                            <a:pt x="3080" y="2566"/>
                          </a:moveTo>
                          <a:lnTo>
                            <a:pt x="3169" y="2542"/>
                          </a:lnTo>
                          <a:lnTo>
                            <a:pt x="4043" y="2989"/>
                          </a:lnTo>
                          <a:cubicBezTo>
                            <a:pt x="4054" y="2962"/>
                            <a:pt x="4066" y="2936"/>
                            <a:pt x="4080" y="2910"/>
                          </a:cubicBezTo>
                          <a:lnTo>
                            <a:pt x="3295" y="2508"/>
                          </a:lnTo>
                          <a:lnTo>
                            <a:pt x="5208" y="2000"/>
                          </a:lnTo>
                          <a:cubicBezTo>
                            <a:pt x="5286" y="1954"/>
                            <a:pt x="5360" y="1909"/>
                            <a:pt x="5430" y="1863"/>
                          </a:cubicBezTo>
                          <a:cubicBezTo>
                            <a:pt x="5429" y="1858"/>
                            <a:pt x="5428" y="1853"/>
                            <a:pt x="5427" y="1849"/>
                          </a:cubicBezTo>
                          <a:lnTo>
                            <a:pt x="3173" y="2450"/>
                          </a:lnTo>
                          <a:cubicBezTo>
                            <a:pt x="3166" y="2450"/>
                            <a:pt x="3159" y="2452"/>
                            <a:pt x="3153" y="2455"/>
                          </a:cubicBezTo>
                          <a:lnTo>
                            <a:pt x="2813" y="2546"/>
                          </a:lnTo>
                          <a:lnTo>
                            <a:pt x="4333" y="719"/>
                          </a:lnTo>
                          <a:lnTo>
                            <a:pt x="5210" y="1308"/>
                          </a:lnTo>
                          <a:cubicBezTo>
                            <a:pt x="5176" y="1253"/>
                            <a:pt x="5133" y="1188"/>
                            <a:pt x="5078" y="1116"/>
                          </a:cubicBezTo>
                          <a:lnTo>
                            <a:pt x="4350" y="616"/>
                          </a:lnTo>
                          <a:cubicBezTo>
                            <a:pt x="4342" y="608"/>
                            <a:pt x="4331" y="604"/>
                            <a:pt x="4315" y="604"/>
                          </a:cubicBezTo>
                          <a:cubicBezTo>
                            <a:pt x="4311" y="605"/>
                            <a:pt x="4307" y="606"/>
                            <a:pt x="4303" y="608"/>
                          </a:cubicBezTo>
                          <a:lnTo>
                            <a:pt x="2912" y="295"/>
                          </a:lnTo>
                          <a:cubicBezTo>
                            <a:pt x="2828" y="303"/>
                            <a:pt x="2743" y="314"/>
                            <a:pt x="2659" y="328"/>
                          </a:cubicBezTo>
                          <a:lnTo>
                            <a:pt x="4240" y="691"/>
                          </a:lnTo>
                          <a:lnTo>
                            <a:pt x="2692" y="2558"/>
                          </a:lnTo>
                          <a:lnTo>
                            <a:pt x="776" y="1393"/>
                          </a:lnTo>
                          <a:cubicBezTo>
                            <a:pt x="758" y="1416"/>
                            <a:pt x="740" y="1439"/>
                            <a:pt x="722" y="1462"/>
                          </a:cubicBezTo>
                          <a:lnTo>
                            <a:pt x="2409" y="2488"/>
                          </a:lnTo>
                          <a:lnTo>
                            <a:pt x="691" y="2879"/>
                          </a:lnTo>
                          <a:lnTo>
                            <a:pt x="642" y="1567"/>
                          </a:lnTo>
                          <a:cubicBezTo>
                            <a:pt x="635" y="1577"/>
                            <a:pt x="629" y="1588"/>
                            <a:pt x="622" y="1599"/>
                          </a:cubicBezTo>
                          <a:lnTo>
                            <a:pt x="604" y="1626"/>
                          </a:lnTo>
                          <a:cubicBezTo>
                            <a:pt x="593" y="1644"/>
                            <a:pt x="581" y="1662"/>
                            <a:pt x="569" y="1680"/>
                          </a:cubicBezTo>
                          <a:cubicBezTo>
                            <a:pt x="566" y="1685"/>
                            <a:pt x="563" y="1691"/>
                            <a:pt x="560" y="1696"/>
                          </a:cubicBezTo>
                          <a:lnTo>
                            <a:pt x="606" y="2934"/>
                          </a:lnTo>
                          <a:lnTo>
                            <a:pt x="612" y="2956"/>
                          </a:lnTo>
                          <a:cubicBezTo>
                            <a:pt x="615" y="2960"/>
                            <a:pt x="617" y="2963"/>
                            <a:pt x="621" y="2966"/>
                          </a:cubicBezTo>
                          <a:lnTo>
                            <a:pt x="3010" y="4721"/>
                          </a:lnTo>
                          <a:cubicBezTo>
                            <a:pt x="3018" y="4726"/>
                            <a:pt x="3027" y="4729"/>
                            <a:pt x="3036" y="4729"/>
                          </a:cubicBezTo>
                          <a:cubicBezTo>
                            <a:pt x="3044" y="4729"/>
                            <a:pt x="3051" y="4727"/>
                            <a:pt x="3054" y="4725"/>
                          </a:cubicBezTo>
                          <a:lnTo>
                            <a:pt x="4066" y="4359"/>
                          </a:lnTo>
                          <a:cubicBezTo>
                            <a:pt x="4089" y="4337"/>
                            <a:pt x="4112" y="4314"/>
                            <a:pt x="4134" y="4288"/>
                          </a:cubicBezTo>
                          <a:lnTo>
                            <a:pt x="4165" y="4253"/>
                          </a:lnTo>
                          <a:cubicBezTo>
                            <a:pt x="4175" y="4242"/>
                            <a:pt x="4185" y="4231"/>
                            <a:pt x="4194" y="4220"/>
                          </a:cubicBezTo>
                          <a:lnTo>
                            <a:pt x="3080" y="4622"/>
                          </a:lnTo>
                          <a:lnTo>
                            <a:pt x="3080" y="2566"/>
                          </a:lnTo>
                          <a:lnTo>
                            <a:pt x="3080" y="2566"/>
                          </a:lnTo>
                          <a:close/>
                          <a:moveTo>
                            <a:pt x="2992" y="4599"/>
                          </a:moveTo>
                          <a:lnTo>
                            <a:pt x="753" y="2955"/>
                          </a:lnTo>
                          <a:lnTo>
                            <a:pt x="2516" y="2554"/>
                          </a:lnTo>
                          <a:lnTo>
                            <a:pt x="2682" y="2655"/>
                          </a:lnTo>
                          <a:cubicBezTo>
                            <a:pt x="2689" y="2659"/>
                            <a:pt x="2697" y="2661"/>
                            <a:pt x="2705" y="2661"/>
                          </a:cubicBezTo>
                          <a:lnTo>
                            <a:pt x="2708" y="2661"/>
                          </a:lnTo>
                          <a:cubicBezTo>
                            <a:pt x="2710" y="2661"/>
                            <a:pt x="2711" y="2661"/>
                            <a:pt x="2713" y="2661"/>
                          </a:cubicBezTo>
                          <a:lnTo>
                            <a:pt x="2992" y="2588"/>
                          </a:lnTo>
                          <a:lnTo>
                            <a:pt x="2992" y="4599"/>
                          </a:lnTo>
                          <a:close/>
                          <a:moveTo>
                            <a:pt x="324" y="1199"/>
                          </a:moveTo>
                          <a:cubicBezTo>
                            <a:pt x="322" y="1186"/>
                            <a:pt x="327" y="1172"/>
                            <a:pt x="337" y="1163"/>
                          </a:cubicBezTo>
                          <a:lnTo>
                            <a:pt x="1113" y="439"/>
                          </a:lnTo>
                          <a:lnTo>
                            <a:pt x="1170" y="385"/>
                          </a:lnTo>
                          <a:lnTo>
                            <a:pt x="1570" y="12"/>
                          </a:lnTo>
                          <a:cubicBezTo>
                            <a:pt x="1578" y="5"/>
                            <a:pt x="1588" y="0"/>
                            <a:pt x="1599" y="0"/>
                          </a:cubicBezTo>
                          <a:lnTo>
                            <a:pt x="2403" y="181"/>
                          </a:lnTo>
                          <a:cubicBezTo>
                            <a:pt x="2362" y="190"/>
                            <a:pt x="2320" y="198"/>
                            <a:pt x="2279" y="209"/>
                          </a:cubicBezTo>
                          <a:cubicBezTo>
                            <a:pt x="2258" y="214"/>
                            <a:pt x="2237" y="221"/>
                            <a:pt x="2216" y="227"/>
                          </a:cubicBezTo>
                          <a:lnTo>
                            <a:pt x="1615" y="89"/>
                          </a:lnTo>
                          <a:lnTo>
                            <a:pt x="1227" y="451"/>
                          </a:lnTo>
                          <a:lnTo>
                            <a:pt x="1170" y="505"/>
                          </a:lnTo>
                          <a:lnTo>
                            <a:pt x="439" y="1188"/>
                          </a:lnTo>
                          <a:lnTo>
                            <a:pt x="562" y="1263"/>
                          </a:lnTo>
                          <a:cubicBezTo>
                            <a:pt x="543" y="1285"/>
                            <a:pt x="525" y="1308"/>
                            <a:pt x="507" y="1331"/>
                          </a:cubicBezTo>
                          <a:lnTo>
                            <a:pt x="344" y="1232"/>
                          </a:lnTo>
                          <a:cubicBezTo>
                            <a:pt x="333" y="1225"/>
                            <a:pt x="325" y="1213"/>
                            <a:pt x="324" y="1199"/>
                          </a:cubicBezTo>
                          <a:close/>
                          <a:moveTo>
                            <a:pt x="1904" y="556"/>
                          </a:moveTo>
                          <a:cubicBezTo>
                            <a:pt x="1897" y="559"/>
                            <a:pt x="1890" y="562"/>
                            <a:pt x="1884" y="565"/>
                          </a:cubicBezTo>
                          <a:lnTo>
                            <a:pt x="1895" y="553"/>
                          </a:lnTo>
                          <a:lnTo>
                            <a:pt x="1904" y="556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wrap="square" lIns="91440" tIns="45720" rIns="91440" bIns="45720">
                      <a:normAutofit fontScale="85000" lnSpcReduction="20000"/>
                    </a:bodyPr>
                    <a:lstStyle>
                      <a:defPPr>
                        <a:defRPr lang="zh-CN"/>
                      </a:defPPr>
                      <a:lvl1pPr marL="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376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zh-CN" altLang="en-US">
                        <a:solidFill>
                          <a:schemeClr val="bg1"/>
                        </a:solidFill>
                        <a:cs typeface="+mn-ea"/>
                        <a:sym typeface="+mn-lt"/>
                      </a:endParaRPr>
                    </a:p>
                  </p:txBody>
                </p:sp>
              </p:grpSp>
            </p:grpSp>
          </p:grpSp>
          <p:sp>
            <p:nvSpPr>
              <p:cNvPr id="2" name="PictureMisc1"/>
              <p:cNvSpPr/>
              <p:nvPr/>
            </p:nvSpPr>
            <p:spPr>
              <a:xfrm>
                <a:off x="8331203" y="1521987"/>
                <a:ext cx="3860797" cy="4612113"/>
              </a:xfrm>
              <a:prstGeom prst="rect">
                <a:avLst/>
              </a:prstGeom>
              <a:blipFill>
                <a:blip r:embed="rId1"/>
                <a:srcRect/>
                <a:stretch>
                  <a:fillRect l="-24662" r="-24662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976" y="5774"/>
              <a:ext cx="9796" cy="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 defTabSz="913765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400" dirty="0">
                  <a:solidFill>
                    <a:schemeClr val="bg1"/>
                  </a:solidFill>
                  <a:cs typeface="+mn-ea"/>
                </a:rPr>
                <a:t>大模型版的Docker，一条命令Ollama pull完成大模型部署 </a:t>
              </a:r>
              <a:endParaRPr lang="zh-CN" altLang="en-US" sz="1400" dirty="0">
                <a:solidFill>
                  <a:schemeClr val="bg1"/>
                </a:solidFill>
                <a:cs typeface="+mn-ea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>
                <a:solidFill>
                  <a:schemeClr val="bg1"/>
                </a:solidFill>
                <a:sym typeface="+mn-ea"/>
              </a:rPr>
              <a:t>环境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部署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从零开始，快速搭建基于Dify与Ollama的AI开发环境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线连接符 124"/>
          <p:cNvCxnSpPr/>
          <p:nvPr/>
        </p:nvCxnSpPr>
        <p:spPr>
          <a:xfrm>
            <a:off x="0" y="5648960"/>
            <a:ext cx="12192000" cy="0"/>
          </a:xfrm>
          <a:prstGeom prst="line">
            <a:avLst/>
          </a:prstGeom>
          <a:ln w="6350"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"/>
          <p:cNvSpPr>
            <a:spLocks noChangeAspect="1"/>
          </p:cNvSpPr>
          <p:nvPr/>
        </p:nvSpPr>
        <p:spPr>
          <a:xfrm>
            <a:off x="660400" y="1130300"/>
            <a:ext cx="10858500" cy="635000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Docker Compose</a:t>
            </a:r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快速部署</a:t>
            </a:r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Dify</a:t>
            </a:r>
            <a:endParaRPr lang="en-US" altLang="zh-CN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7" name="Number1"/>
          <p:cNvSpPr/>
          <p:nvPr/>
        </p:nvSpPr>
        <p:spPr>
          <a:xfrm>
            <a:off x="725170" y="2207260"/>
            <a:ext cx="635000" cy="635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cs typeface="+mn-ea"/>
                <a:sym typeface="+mn-lt"/>
              </a:rPr>
              <a:t>1</a:t>
            </a:r>
            <a:endParaRPr lang="en-US" sz="16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2" name="Number2"/>
          <p:cNvSpPr/>
          <p:nvPr/>
        </p:nvSpPr>
        <p:spPr>
          <a:xfrm>
            <a:off x="725170" y="3284220"/>
            <a:ext cx="635000" cy="635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cs typeface="+mn-ea"/>
                <a:sym typeface="+mn-lt"/>
              </a:rPr>
              <a:t>2</a:t>
            </a:r>
            <a:endParaRPr lang="en-US" sz="16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8" name="Number3"/>
          <p:cNvSpPr/>
          <p:nvPr/>
        </p:nvSpPr>
        <p:spPr>
          <a:xfrm>
            <a:off x="725170" y="4361180"/>
            <a:ext cx="635000" cy="635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cs typeface="+mn-ea"/>
                <a:sym typeface="+mn-lt"/>
              </a:rPr>
              <a:t>3</a:t>
            </a:r>
            <a:endParaRPr lang="en-US" sz="16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环境准备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88770" y="2340610"/>
            <a:ext cx="8817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下载源码</a:t>
            </a:r>
            <a:r>
              <a:rPr lang="en-US" altLang="zh-CN">
                <a:solidFill>
                  <a:schemeClr val="bg1"/>
                </a:solidFill>
              </a:rPr>
              <a:t>                              </a:t>
            </a:r>
            <a:r>
              <a:rPr lang="zh-CN" altLang="en-US">
                <a:solidFill>
                  <a:schemeClr val="bg1"/>
                </a:solidFill>
              </a:rPr>
              <a:t>git clone https://github.com/langgenius/dify.git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88770" y="3429000"/>
            <a:ext cx="7957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使用默认配置</a:t>
            </a:r>
            <a:r>
              <a:rPr lang="en-US" altLang="zh-CN">
                <a:solidFill>
                  <a:schemeClr val="bg1"/>
                </a:solidFill>
              </a:rPr>
              <a:t>                        </a:t>
            </a:r>
            <a:r>
              <a:rPr lang="zh-CN" altLang="en-US">
                <a:solidFill>
                  <a:schemeClr val="bg1"/>
                </a:solidFill>
              </a:rPr>
              <a:t>cd dify/docker</a:t>
            </a:r>
            <a:r>
              <a:rPr lang="en-US" altLang="zh-CN">
                <a:solidFill>
                  <a:schemeClr val="bg1"/>
                </a:solidFill>
              </a:rPr>
              <a:t> &amp;&amp; cp .env.example .env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88770" y="4480560"/>
            <a:ext cx="7546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拉取相关镜像并启动</a:t>
            </a:r>
            <a:r>
              <a:rPr lang="en-US" altLang="zh-CN">
                <a:solidFill>
                  <a:schemeClr val="bg1"/>
                </a:solidFill>
              </a:rPr>
              <a:t>Dify</a:t>
            </a:r>
            <a:r>
              <a:rPr lang="zh-CN" altLang="en-US">
                <a:solidFill>
                  <a:schemeClr val="bg1"/>
                </a:solidFill>
              </a:rPr>
              <a:t>服务</a:t>
            </a:r>
            <a:r>
              <a:rPr lang="en-US" altLang="zh-CN">
                <a:solidFill>
                  <a:schemeClr val="bg1"/>
                </a:solidFill>
              </a:rPr>
              <a:t>  docker-compose up -d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0" name="Number3"/>
          <p:cNvSpPr/>
          <p:nvPr/>
        </p:nvSpPr>
        <p:spPr>
          <a:xfrm>
            <a:off x="725170" y="5331460"/>
            <a:ext cx="635000" cy="635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/>
            <a:r>
              <a:rPr lang="en-US" sz="1600" b="1" dirty="0">
                <a:solidFill>
                  <a:schemeClr val="tx1"/>
                </a:solidFill>
                <a:cs typeface="+mn-ea"/>
                <a:sym typeface="+mn-lt"/>
              </a:rPr>
              <a:t>4</a:t>
            </a:r>
            <a:endParaRPr lang="en-US" sz="16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88770" y="5461000"/>
            <a:ext cx="69583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启动</a:t>
            </a:r>
            <a:r>
              <a:rPr lang="en-US" altLang="zh-CN">
                <a:solidFill>
                  <a:schemeClr val="bg1"/>
                </a:solidFill>
              </a:rPr>
              <a:t>Dify                              </a:t>
            </a:r>
            <a:r>
              <a:rPr lang="zh-CN" altLang="en-US">
                <a:solidFill>
                  <a:schemeClr val="bg1"/>
                </a:solidFill>
              </a:rPr>
              <a:t>http://localhost/install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线连接符 124"/>
          <p:cNvCxnSpPr/>
          <p:nvPr/>
        </p:nvCxnSpPr>
        <p:spPr>
          <a:xfrm>
            <a:off x="0" y="5648960"/>
            <a:ext cx="12192000" cy="0"/>
          </a:xfrm>
          <a:prstGeom prst="line">
            <a:avLst/>
          </a:prstGeom>
          <a:ln w="6350"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"/>
          <p:cNvSpPr>
            <a:spLocks noChangeAspect="1"/>
          </p:cNvSpPr>
          <p:nvPr/>
        </p:nvSpPr>
        <p:spPr>
          <a:xfrm>
            <a:off x="660400" y="1130300"/>
            <a:ext cx="10858500" cy="635000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本地</a:t>
            </a:r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/Docker</a:t>
            </a:r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快速部署</a:t>
            </a:r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Ollama</a:t>
            </a:r>
            <a:endParaRPr lang="en-US" altLang="zh-CN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7" name="Number1"/>
          <p:cNvSpPr/>
          <p:nvPr/>
        </p:nvSpPr>
        <p:spPr>
          <a:xfrm>
            <a:off x="725170" y="2207260"/>
            <a:ext cx="635000" cy="635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cs typeface="+mn-ea"/>
                <a:sym typeface="+mn-lt"/>
              </a:rPr>
              <a:t>1</a:t>
            </a:r>
            <a:endParaRPr lang="en-US" sz="16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2" name="Number2"/>
          <p:cNvSpPr/>
          <p:nvPr/>
        </p:nvSpPr>
        <p:spPr>
          <a:xfrm>
            <a:off x="725170" y="3284220"/>
            <a:ext cx="635000" cy="635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cs typeface="+mn-ea"/>
                <a:sym typeface="+mn-lt"/>
              </a:rPr>
              <a:t>2</a:t>
            </a:r>
            <a:endParaRPr lang="en-US" sz="16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8" name="Number3"/>
          <p:cNvSpPr/>
          <p:nvPr/>
        </p:nvSpPr>
        <p:spPr>
          <a:xfrm>
            <a:off x="725170" y="4361180"/>
            <a:ext cx="635000" cy="635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cs typeface="+mn-ea"/>
                <a:sym typeface="+mn-lt"/>
              </a:rPr>
              <a:t>3</a:t>
            </a:r>
            <a:endParaRPr lang="en-US" sz="16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环境准备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88770" y="2340610"/>
            <a:ext cx="8817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下载安装脚本</a:t>
            </a:r>
            <a:r>
              <a:rPr lang="en-US" altLang="zh-CN">
                <a:solidFill>
                  <a:schemeClr val="bg1"/>
                </a:solidFill>
              </a:rPr>
              <a:t>                        </a:t>
            </a:r>
            <a:r>
              <a:rPr lang="zh-CN" altLang="en-US">
                <a:solidFill>
                  <a:schemeClr val="bg1"/>
                </a:solidFill>
              </a:rPr>
              <a:t>curl -fsSL https://ollama.com/install.sh | sh   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88770" y="3429000"/>
            <a:ext cx="7957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启动</a:t>
            </a:r>
            <a:r>
              <a:rPr lang="en-US" altLang="zh-CN">
                <a:solidFill>
                  <a:schemeClr val="bg1"/>
                </a:solidFill>
              </a:rPr>
              <a:t>Ollama</a:t>
            </a:r>
            <a:r>
              <a:rPr lang="zh-CN" altLang="en-US">
                <a:solidFill>
                  <a:schemeClr val="bg1"/>
                </a:solidFill>
              </a:rPr>
              <a:t>服务</a:t>
            </a:r>
            <a:r>
              <a:rPr lang="en-US" altLang="zh-CN">
                <a:solidFill>
                  <a:schemeClr val="bg1"/>
                </a:solidFill>
              </a:rPr>
              <a:t>                   o</a:t>
            </a:r>
            <a:r>
              <a:rPr lang="en-US">
                <a:solidFill>
                  <a:schemeClr val="bg1"/>
                </a:solidFill>
              </a:rPr>
              <a:t>llama serve  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88770" y="4480560"/>
            <a:ext cx="7546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拉取</a:t>
            </a:r>
            <a:r>
              <a:rPr lang="zh-CN">
                <a:solidFill>
                  <a:schemeClr val="bg1"/>
                </a:solidFill>
              </a:rPr>
              <a:t>和部署模型</a:t>
            </a:r>
            <a:r>
              <a:rPr lang="en-US" altLang="zh-CN">
                <a:solidFill>
                  <a:schemeClr val="bg1"/>
                </a:solidFill>
              </a:rPr>
              <a:t>                     ollama run qwen3:8b</a:t>
            </a:r>
            <a:endParaRPr lang="en-US" altLang="zh-CN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0400" y="2207260"/>
            <a:ext cx="10928350" cy="25787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90550" y="5438140"/>
            <a:ext cx="111118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上述为本地部署，也可使用</a:t>
            </a:r>
            <a:r>
              <a:rPr lang="en-US" altLang="zh-CN">
                <a:solidFill>
                  <a:schemeClr val="bg1"/>
                </a:solidFill>
              </a:rPr>
              <a:t>Docker</a:t>
            </a:r>
            <a:r>
              <a:rPr lang="zh-CN" altLang="en-US">
                <a:solidFill>
                  <a:schemeClr val="bg1"/>
                </a:solidFill>
              </a:rPr>
              <a:t>部署，</a:t>
            </a:r>
            <a:r>
              <a:rPr lang="en-US" altLang="zh-CN">
                <a:solidFill>
                  <a:schemeClr val="bg1"/>
                </a:solidFill>
              </a:rPr>
              <a:t>Ollama</a:t>
            </a:r>
            <a:r>
              <a:rPr lang="zh-CN" altLang="en-US">
                <a:solidFill>
                  <a:schemeClr val="bg1"/>
                </a:solidFill>
              </a:rPr>
              <a:t>默认端口</a:t>
            </a:r>
            <a:r>
              <a:rPr lang="en-US" altLang="zh-CN">
                <a:solidFill>
                  <a:schemeClr val="bg1"/>
                </a:solidFill>
              </a:rPr>
              <a:t>11434</a:t>
            </a:r>
            <a:r>
              <a:rPr lang="zh-CN" altLang="en-US">
                <a:solidFill>
                  <a:schemeClr val="bg1"/>
                </a:solidFill>
              </a:rPr>
              <a:t>，可直接与</a:t>
            </a:r>
            <a:r>
              <a:rPr lang="en-US" altLang="zh-CN">
                <a:solidFill>
                  <a:schemeClr val="bg1"/>
                </a:solidFill>
              </a:rPr>
              <a:t>Dify</a:t>
            </a:r>
            <a:r>
              <a:rPr lang="zh-CN" altLang="en-US">
                <a:solidFill>
                  <a:schemeClr val="bg1"/>
                </a:solidFill>
              </a:rPr>
              <a:t>容器加入同一</a:t>
            </a:r>
            <a:r>
              <a:rPr lang="en-US" altLang="zh-CN">
                <a:solidFill>
                  <a:schemeClr val="bg1"/>
                </a:solidFill>
              </a:rPr>
              <a:t>Docker</a:t>
            </a:r>
            <a:r>
              <a:rPr lang="zh-CN" altLang="en-US">
                <a:solidFill>
                  <a:schemeClr val="bg1"/>
                </a:solidFill>
              </a:rPr>
              <a:t>网络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/>
                </a:solidFill>
                <a:sym typeface="+mn-ea"/>
              </a:rPr>
              <a:t>知识库应用搭建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" hasCustomPrompt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使用Dify与Ollama创建高效的本地知识管理方案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Designed by iSlide">
  <a:themeElements>
    <a:clrScheme name="iSlid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249A2"/>
      </a:accent1>
      <a:accent2>
        <a:srgbClr val="0069B7"/>
      </a:accent2>
      <a:accent3>
        <a:srgbClr val="2299CC"/>
      </a:accent3>
      <a:accent4>
        <a:srgbClr val="FA9E00"/>
      </a:accent4>
      <a:accent5>
        <a:srgbClr val="A11830"/>
      </a:accent5>
      <a:accent6>
        <a:srgbClr val="797A7A"/>
      </a:accent6>
      <a:hlink>
        <a:srgbClr val="4472C4"/>
      </a:hlink>
      <a:folHlink>
        <a:srgbClr val="BFBFBF"/>
      </a:folHlink>
    </a:clrScheme>
    <a:fontScheme name="iSlide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iSli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 Presentation Template</Template>
  <TotalTime>0</TotalTime>
  <Words>1968</Words>
  <Application>WPS 演示</Application>
  <PresentationFormat>宽屏</PresentationFormat>
  <Paragraphs>176</Paragraphs>
  <Slides>19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3" baseType="lpstr">
      <vt:lpstr>Arial</vt:lpstr>
      <vt:lpstr>宋体</vt:lpstr>
      <vt:lpstr>Wingdings</vt:lpstr>
      <vt:lpstr>DejaVu Sans</vt:lpstr>
      <vt:lpstr>微软雅黑</vt:lpstr>
      <vt:lpstr>文泉驿微米黑</vt:lpstr>
      <vt:lpstr>宋体</vt:lpstr>
      <vt:lpstr>Arial Unicode MS</vt:lpstr>
      <vt:lpstr>Calibri</vt:lpstr>
      <vt:lpstr>OPPOSans B</vt:lpstr>
      <vt:lpstr>OPPOSans R</vt:lpstr>
      <vt:lpstr>微软雅黑</vt:lpstr>
      <vt:lpstr>Designed by iSlide</vt:lpstr>
      <vt:lpstr>Package</vt:lpstr>
      <vt:lpstr>基于Dify和Ollama搭建AI工作室和本地知识库</vt:lpstr>
      <vt:lpstr>PowerPoint 演示文稿</vt:lpstr>
      <vt:lpstr>工具及技术简介</vt:lpstr>
      <vt:lpstr>Dify简介</vt:lpstr>
      <vt:lpstr>Ollama简介</vt:lpstr>
      <vt:lpstr>环境部署</vt:lpstr>
      <vt:lpstr>环境准备</vt:lpstr>
      <vt:lpstr>环境准备</vt:lpstr>
      <vt:lpstr>知识库应用搭建</vt:lpstr>
      <vt:lpstr>配置模型资源</vt:lpstr>
      <vt:lpstr>创建知识库</vt:lpstr>
      <vt:lpstr>创建Chat工作流应用</vt:lpstr>
      <vt:lpstr>应用场景与案例分析</vt:lpstr>
      <vt:lpstr>创建知识库</vt:lpstr>
      <vt:lpstr>成品展示</vt:lpstr>
      <vt:lpstr>成品展示</vt:lpstr>
      <vt:lpstr>未来发展方向与挑战</vt:lpstr>
      <vt:lpstr>技术升级与扩展</vt:lpstr>
      <vt:lpstr>谢谢观看</vt:lpstr>
    </vt:vector>
  </TitlesOfParts>
  <Company>iSlide</Company>
  <LinksUpToDate>false</LinksUpToDate>
  <SharedDoc>false</SharedDoc>
  <HyperlinksChanged>false</HyperlinksChanged>
  <AppVersion>14.0000</AppVersion>
  <Manager>iSlide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iSlide</dc:creator>
  <cp:lastModifiedBy>一身仙气~</cp:lastModifiedBy>
  <cp:revision>5</cp:revision>
  <dcterms:created xsi:type="dcterms:W3CDTF">2025-06-05T04:53:03Z</dcterms:created>
  <dcterms:modified xsi:type="dcterms:W3CDTF">2025-06-05T04:53:03Z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08b27bdd-6976-4d38-a058-2de52cbd9521</vt:lpwstr>
  </property>
  <property fmtid="{D5CDD505-2E9C-101B-9397-08002B2CF9AE}" pid="3" name="ICV">
    <vt:lpwstr>AD8D4FB18878396574984068C8032CB2_43</vt:lpwstr>
  </property>
  <property fmtid="{D5CDD505-2E9C-101B-9397-08002B2CF9AE}" pid="4" name="KSOProductBuildVer">
    <vt:lpwstr>2052-12.1.0.17900</vt:lpwstr>
  </property>
</Properties>
</file>

<file path=docProps/thumbnail.jpeg>
</file>